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3"/>
  </p:sldMasterIdLst>
  <p:notesMasterIdLst>
    <p:notesMasterId r:id="rId15"/>
  </p:notesMasterIdLst>
  <p:sldIdLst>
    <p:sldId id="260" r:id="rId4"/>
    <p:sldId id="261" r:id="rId5"/>
    <p:sldId id="269" r:id="rId6"/>
    <p:sldId id="272" r:id="rId7"/>
    <p:sldId id="270" r:id="rId8"/>
    <p:sldId id="265" r:id="rId9"/>
    <p:sldId id="266" r:id="rId10"/>
    <p:sldId id="267" r:id="rId11"/>
    <p:sldId id="268" r:id="rId12"/>
    <p:sldId id="271" r:id="rId13"/>
    <p:sldId id="273" r:id="rId14"/>
  </p:sldIdLst>
  <p:sldSz cx="9144000" cy="5143500" type="screen16x9"/>
  <p:notesSz cx="6858000" cy="9144000"/>
  <p:defaultText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CE9DB"/>
    <a:srgbClr val="1040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6FAB73-EB49-4F39-89FD-B6D2B94A506A}" v="17" dt="2025-06-19T13:47:15.9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914"/>
    <p:restoredTop sz="95293"/>
  </p:normalViewPr>
  <p:slideViewPr>
    <p:cSldViewPr snapToGrid="0" snapToObjects="1">
      <p:cViewPr varScale="1">
        <p:scale>
          <a:sx n="66" d="100"/>
          <a:sy n="66" d="100"/>
        </p:scale>
        <p:origin x="43" y="6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1.xml"/><Relationship Id="rId21" Type="http://schemas.microsoft.com/office/2015/10/relationships/revisionInfo" Target="revisionInfo.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acomo Delledonne" userId="d2996b4dd2837473" providerId="LiveId" clId="{506FAB73-EB49-4F39-89FD-B6D2B94A506A}"/>
    <pc:docChg chg="modSld">
      <pc:chgData name="Giacomo Delledonne" userId="d2996b4dd2837473" providerId="LiveId" clId="{506FAB73-EB49-4F39-89FD-B6D2B94A506A}" dt="2025-06-19T13:47:15.926" v="16" actId="1076"/>
      <pc:docMkLst>
        <pc:docMk/>
      </pc:docMkLst>
      <pc:sldChg chg="addSp delSp modSp">
        <pc:chgData name="Giacomo Delledonne" userId="d2996b4dd2837473" providerId="LiveId" clId="{506FAB73-EB49-4F39-89FD-B6D2B94A506A}" dt="2025-06-19T13:47:15.926" v="16" actId="1076"/>
        <pc:sldMkLst>
          <pc:docMk/>
          <pc:sldMk cId="754844171" sldId="261"/>
        </pc:sldMkLst>
        <pc:graphicFrameChg chg="add mod">
          <ac:chgData name="Giacomo Delledonne" userId="d2996b4dd2837473" providerId="LiveId" clId="{506FAB73-EB49-4F39-89FD-B6D2B94A506A}" dt="2025-06-19T13:46:15.168" v="1"/>
          <ac:graphicFrameMkLst>
            <pc:docMk/>
            <pc:sldMk cId="754844171" sldId="261"/>
            <ac:graphicFrameMk id="2" creationId="{E833BD45-3523-DEC3-8380-3300412D643B}"/>
          </ac:graphicFrameMkLst>
        </pc:graphicFrameChg>
        <pc:picChg chg="add del mod">
          <ac:chgData name="Giacomo Delledonne" userId="d2996b4dd2837473" providerId="LiveId" clId="{506FAB73-EB49-4F39-89FD-B6D2B94A506A}" dt="2025-06-19T13:46:44.006" v="8" actId="478"/>
          <ac:picMkLst>
            <pc:docMk/>
            <pc:sldMk cId="754844171" sldId="261"/>
            <ac:picMk id="5" creationId="{EEBCC4E1-A571-BA28-5F76-9D9289F4E8A4}"/>
          </ac:picMkLst>
        </pc:picChg>
        <pc:picChg chg="add mod">
          <ac:chgData name="Giacomo Delledonne" userId="d2996b4dd2837473" providerId="LiveId" clId="{506FAB73-EB49-4F39-89FD-B6D2B94A506A}" dt="2025-06-19T13:47:07.216" v="13" actId="1076"/>
          <ac:picMkLst>
            <pc:docMk/>
            <pc:sldMk cId="754844171" sldId="261"/>
            <ac:picMk id="6" creationId="{F20CB9CF-EBFC-BE5C-3255-AB343A87CA46}"/>
          </ac:picMkLst>
        </pc:picChg>
        <pc:picChg chg="add mod">
          <ac:chgData name="Giacomo Delledonne" userId="d2996b4dd2837473" providerId="LiveId" clId="{506FAB73-EB49-4F39-89FD-B6D2B94A506A}" dt="2025-06-19T13:47:15.926" v="16" actId="1076"/>
          <ac:picMkLst>
            <pc:docMk/>
            <pc:sldMk cId="754844171" sldId="261"/>
            <ac:picMk id="7" creationId="{AFA99DFC-6322-94AF-8300-0786A7D8582F}"/>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40F9B3-5EAB-6346-9113-3C56B3756C95}" type="datetimeFigureOut">
              <a:rPr lang="it-IT" smtClean="0"/>
              <a:t>19/06/2025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3A6721-42DB-7B4E-B684-AE725F1F0902}" type="slidenum">
              <a:rPr lang="it-IT" smtClean="0"/>
              <a:t>‹N›</a:t>
            </a:fld>
            <a:endParaRPr lang="it-IT"/>
          </a:p>
        </p:txBody>
      </p:sp>
    </p:spTree>
    <p:extLst>
      <p:ext uri="{BB962C8B-B14F-4D97-AF65-F5344CB8AC3E}">
        <p14:creationId xmlns:p14="http://schemas.microsoft.com/office/powerpoint/2010/main" val="2947757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173A6721-42DB-7B4E-B684-AE725F1F0902}" type="slidenum">
              <a:rPr lang="it-IT" smtClean="0"/>
              <a:t>2</a:t>
            </a:fld>
            <a:endParaRPr lang="it-IT"/>
          </a:p>
        </p:txBody>
      </p:sp>
    </p:spTree>
    <p:extLst>
      <p:ext uri="{BB962C8B-B14F-4D97-AF65-F5344CB8AC3E}">
        <p14:creationId xmlns:p14="http://schemas.microsoft.com/office/powerpoint/2010/main" val="3973488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841772"/>
            <a:ext cx="6858000" cy="1790700"/>
          </a:xfrm>
        </p:spPr>
        <p:txBody>
          <a:bodyPr anchor="b"/>
          <a:lstStyle>
            <a:lvl1pPr algn="ctr">
              <a:defRPr sz="4500"/>
            </a:lvl1pPr>
          </a:lstStyle>
          <a:p>
            <a:r>
              <a:rPr lang="it-IT"/>
              <a:t>Fare clic per modificare lo stile del titolo dello schema</a:t>
            </a:r>
          </a:p>
        </p:txBody>
      </p:sp>
      <p:sp>
        <p:nvSpPr>
          <p:cNvPr id="3" name="Sottotitolo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0FFC120F-F7D8-3848-A466-4CD3A1D3CDB4}" type="datetimeFigureOut">
              <a:rPr lang="it-IT" smtClean="0"/>
              <a:t>19/06/2025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E09D6FA-DFE4-D64E-8811-73653E71D200}" type="slidenum">
              <a:rPr lang="it-IT" smtClean="0"/>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0FFC120F-F7D8-3848-A466-4CD3A1D3CDB4}" type="datetimeFigureOut">
              <a:rPr lang="it-IT" smtClean="0"/>
              <a:t>19/06/2025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E09D6FA-DFE4-D64E-8811-73653E71D200}"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43675" y="273844"/>
            <a:ext cx="1971675" cy="4358879"/>
          </a:xfrm>
        </p:spPr>
        <p:txBody>
          <a:bodyPr vert="eaVert"/>
          <a:lstStyle/>
          <a:p>
            <a:r>
              <a:rPr lang="it-IT"/>
              <a:t>Fare clic per modificare lo stile del titolo dello schema</a:t>
            </a:r>
          </a:p>
        </p:txBody>
      </p:sp>
      <p:sp>
        <p:nvSpPr>
          <p:cNvPr id="3" name="Segnaposto testo verticale 2"/>
          <p:cNvSpPr>
            <a:spLocks noGrp="1"/>
          </p:cNvSpPr>
          <p:nvPr>
            <p:ph type="body" orient="vert" idx="1"/>
          </p:nvPr>
        </p:nvSpPr>
        <p:spPr>
          <a:xfrm>
            <a:off x="628650" y="273844"/>
            <a:ext cx="5800725" cy="4358879"/>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0FFC120F-F7D8-3848-A466-4CD3A1D3CDB4}" type="datetimeFigureOut">
              <a:rPr lang="it-IT" smtClean="0"/>
              <a:t>19/06/2025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E09D6FA-DFE4-D64E-8811-73653E71D200}"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0FFC120F-F7D8-3848-A466-4CD3A1D3CDB4}" type="datetimeFigureOut">
              <a:rPr lang="it-IT" smtClean="0"/>
              <a:t>19/06/2025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E09D6FA-DFE4-D64E-8811-73653E71D200}"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282304"/>
            <a:ext cx="7886700" cy="2139553"/>
          </a:xfrm>
        </p:spPr>
        <p:txBody>
          <a:bodyPr anchor="b"/>
          <a:lstStyle>
            <a:lvl1pPr>
              <a:defRPr sz="4500"/>
            </a:lvl1pPr>
          </a:lstStyle>
          <a:p>
            <a:r>
              <a:rPr lang="it-IT"/>
              <a:t>Fare clic per modificare lo stile del titolo dello schema</a:t>
            </a:r>
          </a:p>
        </p:txBody>
      </p:sp>
      <p:sp>
        <p:nvSpPr>
          <p:cNvPr id="3" name="Segnaposto testo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0FFC120F-F7D8-3848-A466-4CD3A1D3CDB4}" type="datetimeFigureOut">
              <a:rPr lang="it-IT" smtClean="0"/>
              <a:t>19/06/2025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E09D6FA-DFE4-D64E-8811-73653E71D200}"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contenuto 2"/>
          <p:cNvSpPr>
            <a:spLocks noGrp="1"/>
          </p:cNvSpPr>
          <p:nvPr>
            <p:ph sz="half" idx="1"/>
          </p:nvPr>
        </p:nvSpPr>
        <p:spPr>
          <a:xfrm>
            <a:off x="628650" y="1369219"/>
            <a:ext cx="3886200" cy="326350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29150" y="1369219"/>
            <a:ext cx="3886200" cy="326350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0FFC120F-F7D8-3848-A466-4CD3A1D3CDB4}" type="datetimeFigureOut">
              <a:rPr lang="it-IT" smtClean="0"/>
              <a:t>19/06/2025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E09D6FA-DFE4-D64E-8811-73653E71D200}"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29841" y="273844"/>
            <a:ext cx="7886700" cy="994172"/>
          </a:xfrm>
        </p:spPr>
        <p:txBody>
          <a:bodyPr/>
          <a:lstStyle/>
          <a:p>
            <a:r>
              <a:rPr lang="it-IT"/>
              <a:t>Fare clic per modificare lo stile del titolo dello schema</a:t>
            </a:r>
          </a:p>
        </p:txBody>
      </p:sp>
      <p:sp>
        <p:nvSpPr>
          <p:cNvPr id="3" name="Segnaposto testo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gli stili del testo dello schema</a:t>
            </a:r>
          </a:p>
        </p:txBody>
      </p:sp>
      <p:sp>
        <p:nvSpPr>
          <p:cNvPr id="4" name="Segnaposto contenuto 3"/>
          <p:cNvSpPr>
            <a:spLocks noGrp="1"/>
          </p:cNvSpPr>
          <p:nvPr>
            <p:ph sz="half" idx="2"/>
          </p:nvPr>
        </p:nvSpPr>
        <p:spPr>
          <a:xfrm>
            <a:off x="629842" y="1878806"/>
            <a:ext cx="3868340" cy="276344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gli stili del testo dello schema</a:t>
            </a:r>
          </a:p>
        </p:txBody>
      </p:sp>
      <p:sp>
        <p:nvSpPr>
          <p:cNvPr id="6" name="Segnaposto contenuto 5"/>
          <p:cNvSpPr>
            <a:spLocks noGrp="1"/>
          </p:cNvSpPr>
          <p:nvPr>
            <p:ph sz="quarter" idx="4"/>
          </p:nvPr>
        </p:nvSpPr>
        <p:spPr>
          <a:xfrm>
            <a:off x="4629150" y="1878806"/>
            <a:ext cx="3887391" cy="276344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0FFC120F-F7D8-3848-A466-4CD3A1D3CDB4}" type="datetimeFigureOut">
              <a:rPr lang="it-IT" smtClean="0"/>
              <a:t>19/06/2025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AE09D6FA-DFE4-D64E-8811-73653E71D200}"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data 2"/>
          <p:cNvSpPr>
            <a:spLocks noGrp="1"/>
          </p:cNvSpPr>
          <p:nvPr>
            <p:ph type="dt" sz="half" idx="10"/>
          </p:nvPr>
        </p:nvSpPr>
        <p:spPr/>
        <p:txBody>
          <a:bodyPr/>
          <a:lstStyle/>
          <a:p>
            <a:fld id="{0FFC120F-F7D8-3848-A466-4CD3A1D3CDB4}" type="datetimeFigureOut">
              <a:rPr lang="it-IT" smtClean="0"/>
              <a:t>19/06/2025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E09D6FA-DFE4-D64E-8811-73653E71D200}"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FFC120F-F7D8-3848-A466-4CD3A1D3CDB4}" type="datetimeFigureOut">
              <a:rPr lang="it-IT" smtClean="0"/>
              <a:t>19/06/2025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AE09D6FA-DFE4-D64E-8811-73653E71D200}"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29841" y="342900"/>
            <a:ext cx="2949178" cy="1200150"/>
          </a:xfrm>
        </p:spPr>
        <p:txBody>
          <a:bodyPr anchor="b"/>
          <a:lstStyle>
            <a:lvl1pPr>
              <a:defRPr sz="2400"/>
            </a:lvl1pPr>
          </a:lstStyle>
          <a:p>
            <a:r>
              <a:rPr lang="it-IT"/>
              <a:t>Fare clic per modificare lo stile del titolo dello schema</a:t>
            </a:r>
          </a:p>
        </p:txBody>
      </p:sp>
      <p:sp>
        <p:nvSpPr>
          <p:cNvPr id="3" name="Segnaposto contenuto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0FFC120F-F7D8-3848-A466-4CD3A1D3CDB4}" type="datetimeFigureOut">
              <a:rPr lang="it-IT" smtClean="0"/>
              <a:t>19/06/2025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E09D6FA-DFE4-D64E-8811-73653E71D200}"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29841" y="342900"/>
            <a:ext cx="2949178" cy="1200150"/>
          </a:xfrm>
        </p:spPr>
        <p:txBody>
          <a:bodyPr anchor="b"/>
          <a:lstStyle>
            <a:lvl1pPr>
              <a:defRPr sz="2400"/>
            </a:lvl1pPr>
          </a:lstStyle>
          <a:p>
            <a:r>
              <a:rPr lang="it-IT"/>
              <a:t>Fare clic per modificare lo stile del titolo dello schema</a:t>
            </a:r>
          </a:p>
        </p:txBody>
      </p:sp>
      <p:sp>
        <p:nvSpPr>
          <p:cNvPr id="3" name="Segnaposto immagine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it-IT"/>
          </a:p>
        </p:txBody>
      </p:sp>
      <p:sp>
        <p:nvSpPr>
          <p:cNvPr id="4" name="Segnaposto testo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0FFC120F-F7D8-3848-A466-4CD3A1D3CDB4}" type="datetimeFigureOut">
              <a:rPr lang="it-IT" smtClean="0"/>
              <a:t>19/06/2025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E09D6FA-DFE4-D64E-8811-73653E71D200}"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0FFC120F-F7D8-3848-A466-4CD3A1D3CDB4}" type="datetimeFigureOut">
              <a:rPr lang="it-IT" smtClean="0"/>
              <a:t>19/06/2025</a:t>
            </a:fld>
            <a:endParaRPr lang="it-IT"/>
          </a:p>
        </p:txBody>
      </p:sp>
      <p:sp>
        <p:nvSpPr>
          <p:cNvPr id="5" name="Segnaposto piè di pagina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AE09D6FA-DFE4-D64E-8811-73653E71D200}" type="slidenum">
              <a:rPr lang="it-IT" smtClean="0"/>
              <a:t>‹N›</a:t>
            </a:fld>
            <a:endParaRPr lang="it-IT"/>
          </a:p>
        </p:txBody>
      </p:sp>
    </p:spTree>
    <p:extLst>
      <p:ext uri="{BB962C8B-B14F-4D97-AF65-F5344CB8AC3E}">
        <p14:creationId xmlns:p14="http://schemas.microsoft.com/office/powerpoint/2010/main" val="179833888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emf"/><Relationship Id="rId5" Type="http://schemas.openxmlformats.org/officeDocument/2006/relationships/image" Target="../media/image4.pn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51435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 name="Immagine 5" descr="Immagine che contiene testo&#10;&#10;Descrizione generata automaticamente">
            <a:extLst>
              <a:ext uri="{FF2B5EF4-FFF2-40B4-BE49-F238E27FC236}">
                <a16:creationId xmlns:a16="http://schemas.microsoft.com/office/drawing/2014/main" id="{6B5CF3EF-0A4C-F574-3518-9BB3C0C0BA0F}"/>
              </a:ext>
            </a:extLst>
          </p:cNvPr>
          <p:cNvPicPr>
            <a:picLocks noChangeAspect="1"/>
          </p:cNvPicPr>
          <p:nvPr/>
        </p:nvPicPr>
        <p:blipFill>
          <a:blip r:embed="rId2"/>
          <a:stretch>
            <a:fillRect/>
          </a:stretch>
        </p:blipFill>
        <p:spPr>
          <a:xfrm>
            <a:off x="0" y="0"/>
            <a:ext cx="9144000" cy="5143500"/>
          </a:xfrm>
          <a:prstGeom prst="rect">
            <a:avLst/>
          </a:prstGeom>
        </p:spPr>
      </p:pic>
    </p:spTree>
    <p:extLst>
      <p:ext uri="{BB962C8B-B14F-4D97-AF65-F5344CB8AC3E}">
        <p14:creationId xmlns:p14="http://schemas.microsoft.com/office/powerpoint/2010/main" val="1050567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53AA53F3-9DA6-AD48-BE14-A21C66F44BBA}"/>
              </a:ext>
            </a:extLst>
          </p:cNvPr>
          <p:cNvPicPr>
            <a:picLocks noChangeAspect="1"/>
          </p:cNvPicPr>
          <p:nvPr/>
        </p:nvPicPr>
        <p:blipFill>
          <a:blip r:embed="rId2"/>
          <a:stretch>
            <a:fillRect/>
          </a:stretch>
        </p:blipFill>
        <p:spPr>
          <a:xfrm>
            <a:off x="0" y="0"/>
            <a:ext cx="9144000" cy="5143500"/>
          </a:xfrm>
          <a:prstGeom prst="rect">
            <a:avLst/>
          </a:prstGeom>
        </p:spPr>
      </p:pic>
      <p:sp>
        <p:nvSpPr>
          <p:cNvPr id="7" name="CasellaDiTesto 6">
            <a:extLst>
              <a:ext uri="{FF2B5EF4-FFF2-40B4-BE49-F238E27FC236}">
                <a16:creationId xmlns:a16="http://schemas.microsoft.com/office/drawing/2014/main" id="{EEFC1905-85AF-324A-9ACA-FB93A506E9FC}"/>
              </a:ext>
            </a:extLst>
          </p:cNvPr>
          <p:cNvSpPr txBox="1"/>
          <p:nvPr/>
        </p:nvSpPr>
        <p:spPr>
          <a:xfrm>
            <a:off x="6383293" y="400997"/>
            <a:ext cx="2305782" cy="553998"/>
          </a:xfrm>
          <a:prstGeom prst="rect">
            <a:avLst/>
          </a:prstGeom>
          <a:noFill/>
        </p:spPr>
        <p:txBody>
          <a:bodyPr wrap="square" rtlCol="0">
            <a:spAutoFit/>
          </a:bodyPr>
          <a:lstStyle/>
          <a:p>
            <a:pPr algn="r"/>
            <a:r>
              <a:rPr lang="it-IT" sz="1050" b="1" dirty="0">
                <a:latin typeface="Arial" panose="020B0604020202020204" pitchFamily="34" charset="0"/>
                <a:cs typeface="Arial" panose="020B0604020202020204" pitchFamily="34" charset="0"/>
              </a:rPr>
              <a:t>Valori europei e Next Generation EU </a:t>
            </a:r>
            <a:r>
              <a:rPr lang="it-IT" sz="1050" dirty="0">
                <a:latin typeface="Arial" panose="020B0604020202020204" pitchFamily="34" charset="0"/>
                <a:cs typeface="Arial" panose="020B0604020202020204" pitchFamily="34" charset="0"/>
              </a:rPr>
              <a:t>– </a:t>
            </a:r>
            <a:r>
              <a:rPr lang="it-IT" sz="900" dirty="0">
                <a:latin typeface="Arial" panose="020B0604020202020204" pitchFamily="34" charset="0"/>
                <a:cs typeface="Arial" panose="020B0604020202020204" pitchFamily="34" charset="0"/>
              </a:rPr>
              <a:t>Giacomo Delledonne </a:t>
            </a:r>
            <a:r>
              <a:rPr lang="it-IT" sz="900" i="1" dirty="0">
                <a:latin typeface="Arial" panose="020B0604020202020204" pitchFamily="34" charset="0"/>
                <a:cs typeface="Arial" panose="020B0604020202020204" pitchFamily="34" charset="0"/>
              </a:rPr>
              <a:t>Istituto </a:t>
            </a:r>
            <a:r>
              <a:rPr lang="it-IT" sz="900" i="1" dirty="0" err="1">
                <a:latin typeface="Arial" panose="020B0604020202020204" pitchFamily="34" charset="0"/>
                <a:cs typeface="Arial" panose="020B0604020202020204" pitchFamily="34" charset="0"/>
              </a:rPr>
              <a:t>Dirpolis</a:t>
            </a:r>
            <a:r>
              <a:rPr lang="it-IT" sz="900" i="1" dirty="0">
                <a:latin typeface="Arial" panose="020B0604020202020204" pitchFamily="34" charset="0"/>
                <a:cs typeface="Arial" panose="020B0604020202020204" pitchFamily="34" charset="0"/>
              </a:rPr>
              <a:t>, Scuola Superiore Sant’Anna</a:t>
            </a:r>
          </a:p>
        </p:txBody>
      </p:sp>
      <p:sp>
        <p:nvSpPr>
          <p:cNvPr id="8" name="CasellaDiTesto 7">
            <a:extLst>
              <a:ext uri="{FF2B5EF4-FFF2-40B4-BE49-F238E27FC236}">
                <a16:creationId xmlns:a16="http://schemas.microsoft.com/office/drawing/2014/main" id="{ABD30692-81FA-ED40-A11C-249608AB90C0}"/>
              </a:ext>
            </a:extLst>
          </p:cNvPr>
          <p:cNvSpPr txBox="1"/>
          <p:nvPr/>
        </p:nvSpPr>
        <p:spPr>
          <a:xfrm>
            <a:off x="1000547" y="1648864"/>
            <a:ext cx="7142905" cy="3046988"/>
          </a:xfrm>
          <a:prstGeom prst="rect">
            <a:avLst/>
          </a:prstGeom>
          <a:noFill/>
        </p:spPr>
        <p:txBody>
          <a:bodyPr wrap="square" rtlCol="0">
            <a:spAutoFit/>
          </a:bodyPr>
          <a:lstStyle/>
          <a:p>
            <a:r>
              <a:rPr lang="it-IT" sz="1600" dirty="0">
                <a:latin typeface="Titillium Web Light" pitchFamily="2" charset="77"/>
                <a:cs typeface="Arial" panose="020B0604020202020204" pitchFamily="34" charset="0"/>
              </a:rPr>
              <a:t>C’erano precedenti?</a:t>
            </a:r>
          </a:p>
          <a:p>
            <a:endParaRPr lang="it-IT" sz="1600" dirty="0">
              <a:latin typeface="Titillium Web Light" pitchFamily="2" charset="77"/>
              <a:cs typeface="Arial" panose="020B0604020202020204" pitchFamily="34" charset="0"/>
            </a:endParaRPr>
          </a:p>
          <a:p>
            <a:r>
              <a:rPr lang="it-IT" sz="1600" dirty="0">
                <a:latin typeface="Titillium Web Light" pitchFamily="2" charset="77"/>
                <a:cs typeface="Arial" panose="020B0604020202020204" pitchFamily="34" charset="0"/>
              </a:rPr>
              <a:t>«…gli elementi centrali dell’identità nazionale invocati da uno Stato membro devono necessariamente essere compatibili con il quadro costituzionale dell’Unione europea e, più in particolare, con i suoi valori fondanti (articolo 2 TUE) e i suoi obiettivi (articolo 3 TUE)» (</a:t>
            </a:r>
            <a:r>
              <a:rPr lang="fr-FR" sz="1600" i="1" dirty="0" err="1">
                <a:latin typeface="Titillium Web Light" pitchFamily="2" charset="77"/>
                <a:cs typeface="Arial" panose="020B0604020202020204" pitchFamily="34" charset="0"/>
              </a:rPr>
              <a:t>Cilevičs</a:t>
            </a:r>
            <a:r>
              <a:rPr lang="fr-FR" sz="1600" i="1" dirty="0">
                <a:latin typeface="Titillium Web Light" pitchFamily="2" charset="77"/>
                <a:cs typeface="Arial" panose="020B0604020202020204" pitchFamily="34" charset="0"/>
              </a:rPr>
              <a:t> e </a:t>
            </a:r>
            <a:r>
              <a:rPr lang="fr-FR" sz="1600" i="1" dirty="0" err="1">
                <a:latin typeface="Titillium Web Light" pitchFamily="2" charset="77"/>
                <a:cs typeface="Arial" panose="020B0604020202020204" pitchFamily="34" charset="0"/>
              </a:rPr>
              <a:t>altri</a:t>
            </a:r>
            <a:r>
              <a:rPr lang="fr-FR" sz="1600" dirty="0">
                <a:latin typeface="Titillium Web Light" pitchFamily="2" charset="77"/>
                <a:cs typeface="Arial" panose="020B0604020202020204" pitchFamily="34" charset="0"/>
              </a:rPr>
              <a:t>, C-391/20, AG </a:t>
            </a:r>
            <a:r>
              <a:rPr lang="fr-FR" sz="1600" dirty="0" err="1">
                <a:latin typeface="Titillium Web Light" pitchFamily="2" charset="77"/>
                <a:cs typeface="Arial" panose="020B0604020202020204" pitchFamily="34" charset="0"/>
              </a:rPr>
              <a:t>Emiliou</a:t>
            </a:r>
            <a:r>
              <a:rPr lang="fr-FR" sz="1600" dirty="0">
                <a:latin typeface="Titillium Web Light" pitchFamily="2" charset="77"/>
                <a:cs typeface="Arial" panose="020B0604020202020204" pitchFamily="34" charset="0"/>
              </a:rPr>
              <a:t>)</a:t>
            </a:r>
          </a:p>
          <a:p>
            <a:endParaRPr lang="fr-FR" sz="1600" dirty="0">
              <a:latin typeface="Titillium Web Light" pitchFamily="2" charset="77"/>
              <a:cs typeface="Arial" panose="020B0604020202020204" pitchFamily="34" charset="0"/>
            </a:endParaRPr>
          </a:p>
          <a:p>
            <a:r>
              <a:rPr lang="it-IT" sz="1600" dirty="0">
                <a:latin typeface="Titillium Web Light" pitchFamily="2" charset="77"/>
                <a:cs typeface="Arial" panose="020B0604020202020204" pitchFamily="34" charset="0"/>
              </a:rPr>
              <a:t>«In ogni caso, qualsiasi affermazione dell’identità nazionale deve rispettare i valori comuni di cui all’articolo 2 TUE ed essere fondata sui valori indivisibili e universali menzionati al secondo paragrafo del preambolo della Carta. In queste situazioni, lo Stato di diritto e la tutela giurisdizionale effettiva si collocano in una posizione centrale» (</a:t>
            </a:r>
            <a:r>
              <a:rPr lang="it-IT" sz="1600" i="1" dirty="0">
                <a:latin typeface="Titillium Web Light" pitchFamily="2" charset="77"/>
                <a:cs typeface="Arial" panose="020B0604020202020204" pitchFamily="34" charset="0"/>
              </a:rPr>
              <a:t>RS</a:t>
            </a:r>
            <a:r>
              <a:rPr lang="it-IT" sz="1600" dirty="0">
                <a:latin typeface="Titillium Web Light" pitchFamily="2" charset="77"/>
                <a:cs typeface="Arial" panose="020B0604020202020204" pitchFamily="34" charset="0"/>
              </a:rPr>
              <a:t>, C-430/21, AG Collins)</a:t>
            </a:r>
            <a:endParaRPr lang="fr-FR" sz="1600" dirty="0">
              <a:latin typeface="Titillium Web Light" pitchFamily="2" charset="77"/>
              <a:cs typeface="Arial" panose="020B0604020202020204" pitchFamily="34" charset="0"/>
            </a:endParaRPr>
          </a:p>
        </p:txBody>
      </p:sp>
    </p:spTree>
    <p:extLst>
      <p:ext uri="{BB962C8B-B14F-4D97-AF65-F5344CB8AC3E}">
        <p14:creationId xmlns:p14="http://schemas.microsoft.com/office/powerpoint/2010/main" val="1440246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53AA53F3-9DA6-AD48-BE14-A21C66F44BBA}"/>
              </a:ext>
            </a:extLst>
          </p:cNvPr>
          <p:cNvPicPr>
            <a:picLocks noChangeAspect="1"/>
          </p:cNvPicPr>
          <p:nvPr/>
        </p:nvPicPr>
        <p:blipFill>
          <a:blip r:embed="rId2"/>
          <a:stretch>
            <a:fillRect/>
          </a:stretch>
        </p:blipFill>
        <p:spPr>
          <a:xfrm>
            <a:off x="0" y="127322"/>
            <a:ext cx="9144000" cy="5143500"/>
          </a:xfrm>
          <a:prstGeom prst="rect">
            <a:avLst/>
          </a:prstGeom>
        </p:spPr>
      </p:pic>
      <p:sp>
        <p:nvSpPr>
          <p:cNvPr id="7" name="CasellaDiTesto 6">
            <a:extLst>
              <a:ext uri="{FF2B5EF4-FFF2-40B4-BE49-F238E27FC236}">
                <a16:creationId xmlns:a16="http://schemas.microsoft.com/office/drawing/2014/main" id="{EEFC1905-85AF-324A-9ACA-FB93A506E9FC}"/>
              </a:ext>
            </a:extLst>
          </p:cNvPr>
          <p:cNvSpPr txBox="1"/>
          <p:nvPr/>
        </p:nvSpPr>
        <p:spPr>
          <a:xfrm>
            <a:off x="6383293" y="400997"/>
            <a:ext cx="2305782" cy="553998"/>
          </a:xfrm>
          <a:prstGeom prst="rect">
            <a:avLst/>
          </a:prstGeom>
          <a:noFill/>
        </p:spPr>
        <p:txBody>
          <a:bodyPr wrap="square" rtlCol="0">
            <a:spAutoFit/>
          </a:bodyPr>
          <a:lstStyle/>
          <a:p>
            <a:pPr algn="r"/>
            <a:r>
              <a:rPr lang="it-IT" sz="1050" b="1">
                <a:latin typeface="Arial" panose="020B0604020202020204" pitchFamily="34" charset="0"/>
                <a:cs typeface="Arial" panose="020B0604020202020204" pitchFamily="34" charset="0"/>
              </a:rPr>
              <a:t>Valori europei e Next Generation EU </a:t>
            </a:r>
            <a:r>
              <a:rPr lang="it-IT" sz="1050">
                <a:latin typeface="Arial" panose="020B0604020202020204" pitchFamily="34" charset="0"/>
                <a:cs typeface="Arial" panose="020B0604020202020204" pitchFamily="34" charset="0"/>
              </a:rPr>
              <a:t>– </a:t>
            </a:r>
            <a:r>
              <a:rPr lang="it-IT" sz="900">
                <a:latin typeface="Arial" panose="020B0604020202020204" pitchFamily="34" charset="0"/>
                <a:cs typeface="Arial" panose="020B0604020202020204" pitchFamily="34" charset="0"/>
              </a:rPr>
              <a:t>Giacomo Delledonne </a:t>
            </a:r>
            <a:r>
              <a:rPr lang="it-IT" sz="900" i="1">
                <a:latin typeface="Arial" panose="020B0604020202020204" pitchFamily="34" charset="0"/>
                <a:cs typeface="Arial" panose="020B0604020202020204" pitchFamily="34" charset="0"/>
              </a:rPr>
              <a:t>Istituto Dirpolis, Scuola Superiore Sant’Anna</a:t>
            </a:r>
            <a:endParaRPr lang="it-IT" sz="900" i="1" dirty="0">
              <a:latin typeface="Arial" panose="020B0604020202020204" pitchFamily="34" charset="0"/>
              <a:cs typeface="Arial" panose="020B0604020202020204" pitchFamily="34" charset="0"/>
            </a:endParaRPr>
          </a:p>
        </p:txBody>
      </p:sp>
      <p:sp>
        <p:nvSpPr>
          <p:cNvPr id="8" name="CasellaDiTesto 7">
            <a:extLst>
              <a:ext uri="{FF2B5EF4-FFF2-40B4-BE49-F238E27FC236}">
                <a16:creationId xmlns:a16="http://schemas.microsoft.com/office/drawing/2014/main" id="{ABD30692-81FA-ED40-A11C-249608AB90C0}"/>
              </a:ext>
            </a:extLst>
          </p:cNvPr>
          <p:cNvSpPr txBox="1"/>
          <p:nvPr/>
        </p:nvSpPr>
        <p:spPr>
          <a:xfrm>
            <a:off x="1000547" y="1648864"/>
            <a:ext cx="7142905" cy="400110"/>
          </a:xfrm>
          <a:prstGeom prst="rect">
            <a:avLst/>
          </a:prstGeom>
          <a:noFill/>
        </p:spPr>
        <p:txBody>
          <a:bodyPr wrap="square" rtlCol="0">
            <a:spAutoFit/>
          </a:bodyPr>
          <a:lstStyle/>
          <a:p>
            <a:r>
              <a:rPr lang="it-IT" sz="2000">
                <a:latin typeface="Titillium Web Light" pitchFamily="2" charset="77"/>
                <a:cs typeface="Arial" panose="020B0604020202020204" pitchFamily="34" charset="0"/>
              </a:rPr>
              <a:t>Quali sviluppi nel prossimo futuro?</a:t>
            </a:r>
            <a:endParaRPr lang="fr-FR" sz="1600" dirty="0">
              <a:latin typeface="Titillium Web Light" pitchFamily="2" charset="77"/>
              <a:cs typeface="Arial" panose="020B0604020202020204" pitchFamily="34" charset="0"/>
            </a:endParaRPr>
          </a:p>
        </p:txBody>
      </p:sp>
      <p:pic>
        <p:nvPicPr>
          <p:cNvPr id="3" name="Immagine 2" descr="Immagine che contiene persona, donna, inpiedi, posando&#10;&#10;Descrizione generata automaticamente">
            <a:extLst>
              <a:ext uri="{FF2B5EF4-FFF2-40B4-BE49-F238E27FC236}">
                <a16:creationId xmlns:a16="http://schemas.microsoft.com/office/drawing/2014/main" id="{DDFDEB16-2F13-6B27-4BF2-2DEDABCE6A16}"/>
              </a:ext>
            </a:extLst>
          </p:cNvPr>
          <p:cNvPicPr>
            <a:picLocks noChangeAspect="1"/>
          </p:cNvPicPr>
          <p:nvPr/>
        </p:nvPicPr>
        <p:blipFill>
          <a:blip r:embed="rId3"/>
          <a:stretch>
            <a:fillRect/>
          </a:stretch>
        </p:blipFill>
        <p:spPr>
          <a:xfrm>
            <a:off x="6186524" y="1246021"/>
            <a:ext cx="2603579" cy="3897479"/>
          </a:xfrm>
          <a:prstGeom prst="rect">
            <a:avLst/>
          </a:prstGeom>
        </p:spPr>
      </p:pic>
    </p:spTree>
    <p:extLst>
      <p:ext uri="{BB962C8B-B14F-4D97-AF65-F5344CB8AC3E}">
        <p14:creationId xmlns:p14="http://schemas.microsoft.com/office/powerpoint/2010/main" val="4242271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F551C56E-804E-984A-9069-D29C21C7495D}"/>
              </a:ext>
            </a:extLst>
          </p:cNvPr>
          <p:cNvPicPr>
            <a:picLocks noChangeAspect="1"/>
          </p:cNvPicPr>
          <p:nvPr/>
        </p:nvPicPr>
        <p:blipFill>
          <a:blip r:embed="rId3"/>
          <a:stretch>
            <a:fillRect/>
          </a:stretch>
        </p:blipFill>
        <p:spPr>
          <a:xfrm>
            <a:off x="0" y="254644"/>
            <a:ext cx="9144000" cy="5143500"/>
          </a:xfrm>
          <a:prstGeom prst="rect">
            <a:avLst/>
          </a:prstGeom>
        </p:spPr>
      </p:pic>
      <p:sp>
        <p:nvSpPr>
          <p:cNvPr id="10" name="CasellaDiTesto 9">
            <a:extLst>
              <a:ext uri="{FF2B5EF4-FFF2-40B4-BE49-F238E27FC236}">
                <a16:creationId xmlns:a16="http://schemas.microsoft.com/office/drawing/2014/main" id="{37E72FD5-F79F-8548-99DF-E4E73BC5FB3C}"/>
              </a:ext>
            </a:extLst>
          </p:cNvPr>
          <p:cNvSpPr txBox="1"/>
          <p:nvPr/>
        </p:nvSpPr>
        <p:spPr>
          <a:xfrm>
            <a:off x="4510023" y="1789321"/>
            <a:ext cx="4633977" cy="1323439"/>
          </a:xfrm>
          <a:prstGeom prst="rect">
            <a:avLst/>
          </a:prstGeom>
          <a:noFill/>
        </p:spPr>
        <p:txBody>
          <a:bodyPr wrap="square" rtlCol="0">
            <a:spAutoFit/>
          </a:bodyPr>
          <a:lstStyle/>
          <a:p>
            <a:r>
              <a:rPr lang="it-IT" sz="4000" b="1" dirty="0">
                <a:latin typeface="Titillium Web" pitchFamily="2" charset="77"/>
                <a:cs typeface="Arial" panose="020B0604020202020204" pitchFamily="34" charset="0"/>
              </a:rPr>
              <a:t>Valori europei e Next Generation EU</a:t>
            </a:r>
          </a:p>
        </p:txBody>
      </p:sp>
      <p:sp>
        <p:nvSpPr>
          <p:cNvPr id="12" name="CasellaDiTesto 11">
            <a:extLst>
              <a:ext uri="{FF2B5EF4-FFF2-40B4-BE49-F238E27FC236}">
                <a16:creationId xmlns:a16="http://schemas.microsoft.com/office/drawing/2014/main" id="{CBD23EA3-DB51-774C-A652-BE5DB2A7E2DA}"/>
              </a:ext>
            </a:extLst>
          </p:cNvPr>
          <p:cNvSpPr txBox="1"/>
          <p:nvPr/>
        </p:nvSpPr>
        <p:spPr>
          <a:xfrm>
            <a:off x="4554268" y="2998487"/>
            <a:ext cx="4292599" cy="323165"/>
          </a:xfrm>
          <a:prstGeom prst="rect">
            <a:avLst/>
          </a:prstGeom>
          <a:noFill/>
        </p:spPr>
        <p:txBody>
          <a:bodyPr wrap="square" rtlCol="0">
            <a:spAutoFit/>
          </a:bodyPr>
          <a:lstStyle/>
          <a:p>
            <a:r>
              <a:rPr lang="it-IT" sz="1500" dirty="0">
                <a:latin typeface="Titillium Web Light" pitchFamily="2" charset="77"/>
                <a:cs typeface="Arial" panose="020B0604020202020204" pitchFamily="34" charset="0"/>
              </a:rPr>
              <a:t>Giacomo Delledonne</a:t>
            </a:r>
          </a:p>
        </p:txBody>
      </p:sp>
      <p:sp>
        <p:nvSpPr>
          <p:cNvPr id="13" name="CasellaDiTesto 12">
            <a:extLst>
              <a:ext uri="{FF2B5EF4-FFF2-40B4-BE49-F238E27FC236}">
                <a16:creationId xmlns:a16="http://schemas.microsoft.com/office/drawing/2014/main" id="{2BA80921-1F16-AF44-9625-3505087709D9}"/>
              </a:ext>
            </a:extLst>
          </p:cNvPr>
          <p:cNvSpPr txBox="1"/>
          <p:nvPr/>
        </p:nvSpPr>
        <p:spPr>
          <a:xfrm>
            <a:off x="4564626" y="3298112"/>
            <a:ext cx="4292599" cy="253916"/>
          </a:xfrm>
          <a:prstGeom prst="rect">
            <a:avLst/>
          </a:prstGeom>
          <a:noFill/>
        </p:spPr>
        <p:txBody>
          <a:bodyPr wrap="square" rtlCol="0">
            <a:spAutoFit/>
          </a:bodyPr>
          <a:lstStyle/>
          <a:p>
            <a:r>
              <a:rPr lang="it-IT" sz="1050" i="1" dirty="0">
                <a:latin typeface="Titillium Web ExtraLight" pitchFamily="2" charset="77"/>
                <a:cs typeface="Arial" panose="020B0604020202020204" pitchFamily="34" charset="0"/>
              </a:rPr>
              <a:t>Istituto </a:t>
            </a:r>
            <a:r>
              <a:rPr lang="it-IT" sz="1050" i="1" dirty="0" err="1">
                <a:latin typeface="Titillium Web ExtraLight" pitchFamily="2" charset="77"/>
                <a:cs typeface="Arial" panose="020B0604020202020204" pitchFamily="34" charset="0"/>
              </a:rPr>
              <a:t>Dirpolis</a:t>
            </a:r>
            <a:r>
              <a:rPr lang="it-IT" sz="1050" i="1" dirty="0">
                <a:latin typeface="Titillium Web ExtraLight" pitchFamily="2" charset="77"/>
                <a:cs typeface="Arial" panose="020B0604020202020204" pitchFamily="34" charset="0"/>
              </a:rPr>
              <a:t>, Scuola Superiore Sant’Anna</a:t>
            </a:r>
          </a:p>
        </p:txBody>
      </p:sp>
      <p:sp>
        <p:nvSpPr>
          <p:cNvPr id="14" name="Rettangolo 13">
            <a:extLst>
              <a:ext uri="{FF2B5EF4-FFF2-40B4-BE49-F238E27FC236}">
                <a16:creationId xmlns:a16="http://schemas.microsoft.com/office/drawing/2014/main" id="{7F47C47F-6512-D849-BD4B-6C32D481DB47}"/>
              </a:ext>
            </a:extLst>
          </p:cNvPr>
          <p:cNvSpPr/>
          <p:nvPr/>
        </p:nvSpPr>
        <p:spPr>
          <a:xfrm rot="5400000">
            <a:off x="887961" y="819474"/>
            <a:ext cx="2929775" cy="424849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4" name="Immagine 3">
            <a:extLst>
              <a:ext uri="{FF2B5EF4-FFF2-40B4-BE49-F238E27FC236}">
                <a16:creationId xmlns:a16="http://schemas.microsoft.com/office/drawing/2014/main" id="{22A26C73-386D-B03C-B0F8-2A4AAE2D25BF}"/>
              </a:ext>
            </a:extLst>
          </p:cNvPr>
          <p:cNvPicPr>
            <a:picLocks noChangeAspect="1"/>
          </p:cNvPicPr>
          <p:nvPr/>
        </p:nvPicPr>
        <p:blipFill>
          <a:blip r:embed="rId4"/>
          <a:stretch>
            <a:fillRect/>
          </a:stretch>
        </p:blipFill>
        <p:spPr>
          <a:xfrm>
            <a:off x="173620" y="1478834"/>
            <a:ext cx="4336403" cy="2939950"/>
          </a:xfrm>
          <a:prstGeom prst="rect">
            <a:avLst/>
          </a:prstGeom>
        </p:spPr>
      </p:pic>
      <p:pic>
        <p:nvPicPr>
          <p:cNvPr id="6" name="Immagine 1">
            <a:extLst>
              <a:ext uri="{FF2B5EF4-FFF2-40B4-BE49-F238E27FC236}">
                <a16:creationId xmlns:a16="http://schemas.microsoft.com/office/drawing/2014/main" id="{F20CB9CF-EBFC-BE5C-3255-AB343A87CA4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33979" y="3614309"/>
            <a:ext cx="2914653" cy="573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Immagine 2">
            <a:extLst>
              <a:ext uri="{FF2B5EF4-FFF2-40B4-BE49-F238E27FC236}">
                <a16:creationId xmlns:a16="http://schemas.microsoft.com/office/drawing/2014/main" id="{AFA99DFC-6322-94AF-8300-0786A7D8582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33978" y="4321926"/>
            <a:ext cx="2914653" cy="691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54844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53AA53F3-9DA6-AD48-BE14-A21C66F44BBA}"/>
              </a:ext>
            </a:extLst>
          </p:cNvPr>
          <p:cNvPicPr>
            <a:picLocks noChangeAspect="1"/>
          </p:cNvPicPr>
          <p:nvPr/>
        </p:nvPicPr>
        <p:blipFill>
          <a:blip r:embed="rId2"/>
          <a:stretch>
            <a:fillRect/>
          </a:stretch>
        </p:blipFill>
        <p:spPr>
          <a:xfrm>
            <a:off x="0" y="254643"/>
            <a:ext cx="9144000" cy="5143500"/>
          </a:xfrm>
          <a:prstGeom prst="rect">
            <a:avLst/>
          </a:prstGeom>
        </p:spPr>
      </p:pic>
      <p:sp>
        <p:nvSpPr>
          <p:cNvPr id="7" name="CasellaDiTesto 6">
            <a:extLst>
              <a:ext uri="{FF2B5EF4-FFF2-40B4-BE49-F238E27FC236}">
                <a16:creationId xmlns:a16="http://schemas.microsoft.com/office/drawing/2014/main" id="{EEFC1905-85AF-324A-9ACA-FB93A506E9FC}"/>
              </a:ext>
            </a:extLst>
          </p:cNvPr>
          <p:cNvSpPr txBox="1"/>
          <p:nvPr/>
        </p:nvSpPr>
        <p:spPr>
          <a:xfrm>
            <a:off x="6383293" y="400997"/>
            <a:ext cx="2305782" cy="553998"/>
          </a:xfrm>
          <a:prstGeom prst="rect">
            <a:avLst/>
          </a:prstGeom>
          <a:noFill/>
        </p:spPr>
        <p:txBody>
          <a:bodyPr wrap="square" rtlCol="0">
            <a:spAutoFit/>
          </a:bodyPr>
          <a:lstStyle/>
          <a:p>
            <a:pPr algn="r"/>
            <a:r>
              <a:rPr lang="it-IT" sz="1050" b="1" dirty="0">
                <a:latin typeface="Arial" panose="020B0604020202020204" pitchFamily="34" charset="0"/>
                <a:cs typeface="Arial" panose="020B0604020202020204" pitchFamily="34" charset="0"/>
              </a:rPr>
              <a:t>Valori europei e Next Generation EU </a:t>
            </a:r>
            <a:r>
              <a:rPr lang="it-IT" sz="1050" dirty="0">
                <a:latin typeface="Arial" panose="020B0604020202020204" pitchFamily="34" charset="0"/>
                <a:cs typeface="Arial" panose="020B0604020202020204" pitchFamily="34" charset="0"/>
              </a:rPr>
              <a:t>– </a:t>
            </a:r>
            <a:r>
              <a:rPr lang="it-IT" sz="900" dirty="0">
                <a:latin typeface="Arial" panose="020B0604020202020204" pitchFamily="34" charset="0"/>
                <a:cs typeface="Arial" panose="020B0604020202020204" pitchFamily="34" charset="0"/>
              </a:rPr>
              <a:t>Giacomo Delledonne </a:t>
            </a:r>
            <a:r>
              <a:rPr lang="it-IT" sz="900" i="1" dirty="0">
                <a:latin typeface="Arial" panose="020B0604020202020204" pitchFamily="34" charset="0"/>
                <a:cs typeface="Arial" panose="020B0604020202020204" pitchFamily="34" charset="0"/>
              </a:rPr>
              <a:t>Istituto </a:t>
            </a:r>
            <a:r>
              <a:rPr lang="it-IT" sz="900" i="1" dirty="0" err="1">
                <a:latin typeface="Arial" panose="020B0604020202020204" pitchFamily="34" charset="0"/>
                <a:cs typeface="Arial" panose="020B0604020202020204" pitchFamily="34" charset="0"/>
              </a:rPr>
              <a:t>Dirpolis</a:t>
            </a:r>
            <a:r>
              <a:rPr lang="it-IT" sz="900" i="1" dirty="0">
                <a:latin typeface="Arial" panose="020B0604020202020204" pitchFamily="34" charset="0"/>
                <a:cs typeface="Arial" panose="020B0604020202020204" pitchFamily="34" charset="0"/>
              </a:rPr>
              <a:t>, Scuola Superiore Sant’Anna</a:t>
            </a:r>
          </a:p>
        </p:txBody>
      </p:sp>
      <p:sp>
        <p:nvSpPr>
          <p:cNvPr id="8" name="CasellaDiTesto 7">
            <a:extLst>
              <a:ext uri="{FF2B5EF4-FFF2-40B4-BE49-F238E27FC236}">
                <a16:creationId xmlns:a16="http://schemas.microsoft.com/office/drawing/2014/main" id="{ABD30692-81FA-ED40-A11C-249608AB90C0}"/>
              </a:ext>
            </a:extLst>
          </p:cNvPr>
          <p:cNvSpPr txBox="1"/>
          <p:nvPr/>
        </p:nvSpPr>
        <p:spPr>
          <a:xfrm>
            <a:off x="1000547" y="1533118"/>
            <a:ext cx="7142905" cy="1015663"/>
          </a:xfrm>
          <a:prstGeom prst="rect">
            <a:avLst/>
          </a:prstGeom>
          <a:noFill/>
        </p:spPr>
        <p:txBody>
          <a:bodyPr wrap="square" rtlCol="0">
            <a:spAutoFit/>
          </a:bodyPr>
          <a:lstStyle/>
          <a:p>
            <a:r>
              <a:rPr lang="it-IT" sz="2000" dirty="0">
                <a:latin typeface="Titillium Web Light" pitchFamily="2" charset="77"/>
                <a:cs typeface="Arial" panose="020B0604020202020204" pitchFamily="34" charset="0"/>
              </a:rPr>
              <a:t>La pandemia di Covid-19: uno spartiacque?</a:t>
            </a:r>
          </a:p>
          <a:p>
            <a:endParaRPr lang="it-IT" sz="2000" dirty="0">
              <a:latin typeface="Titillium Web Light" pitchFamily="2" charset="77"/>
              <a:cs typeface="Arial" panose="020B0604020202020204" pitchFamily="34" charset="0"/>
            </a:endParaRPr>
          </a:p>
          <a:p>
            <a:r>
              <a:rPr lang="it-IT" sz="2000" dirty="0">
                <a:latin typeface="Titillium Web Light" pitchFamily="2" charset="77"/>
                <a:cs typeface="Arial" panose="020B0604020202020204" pitchFamily="34" charset="0"/>
              </a:rPr>
              <a:t>Next Generation EU (750 miliardi di euro)</a:t>
            </a:r>
          </a:p>
        </p:txBody>
      </p:sp>
      <p:pic>
        <p:nvPicPr>
          <p:cNvPr id="3" name="Immagine 2" descr="Immagine che contiene mappa">
            <a:extLst>
              <a:ext uri="{FF2B5EF4-FFF2-40B4-BE49-F238E27FC236}">
                <a16:creationId xmlns:a16="http://schemas.microsoft.com/office/drawing/2014/main" id="{CD470D6B-CB8D-C18D-9202-E62C9C9CAA07}"/>
              </a:ext>
            </a:extLst>
          </p:cNvPr>
          <p:cNvPicPr>
            <a:picLocks noChangeAspect="1"/>
          </p:cNvPicPr>
          <p:nvPr/>
        </p:nvPicPr>
        <p:blipFill>
          <a:blip r:embed="rId3"/>
          <a:stretch>
            <a:fillRect/>
          </a:stretch>
        </p:blipFill>
        <p:spPr>
          <a:xfrm>
            <a:off x="5747657" y="1533118"/>
            <a:ext cx="3171766" cy="3216314"/>
          </a:xfrm>
          <a:prstGeom prst="rect">
            <a:avLst/>
          </a:prstGeom>
        </p:spPr>
      </p:pic>
    </p:spTree>
    <p:extLst>
      <p:ext uri="{BB962C8B-B14F-4D97-AF65-F5344CB8AC3E}">
        <p14:creationId xmlns:p14="http://schemas.microsoft.com/office/powerpoint/2010/main" val="1440473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53AA53F3-9DA6-AD48-BE14-A21C66F44BBA}"/>
              </a:ext>
            </a:extLst>
          </p:cNvPr>
          <p:cNvPicPr>
            <a:picLocks noChangeAspect="1"/>
          </p:cNvPicPr>
          <p:nvPr/>
        </p:nvPicPr>
        <p:blipFill>
          <a:blip r:embed="rId2"/>
          <a:stretch>
            <a:fillRect/>
          </a:stretch>
        </p:blipFill>
        <p:spPr>
          <a:xfrm>
            <a:off x="0" y="127322"/>
            <a:ext cx="9144000" cy="5143500"/>
          </a:xfrm>
          <a:prstGeom prst="rect">
            <a:avLst/>
          </a:prstGeom>
        </p:spPr>
      </p:pic>
      <p:sp>
        <p:nvSpPr>
          <p:cNvPr id="7" name="CasellaDiTesto 6">
            <a:extLst>
              <a:ext uri="{FF2B5EF4-FFF2-40B4-BE49-F238E27FC236}">
                <a16:creationId xmlns:a16="http://schemas.microsoft.com/office/drawing/2014/main" id="{EEFC1905-85AF-324A-9ACA-FB93A506E9FC}"/>
              </a:ext>
            </a:extLst>
          </p:cNvPr>
          <p:cNvSpPr txBox="1"/>
          <p:nvPr/>
        </p:nvSpPr>
        <p:spPr>
          <a:xfrm>
            <a:off x="6383293" y="400997"/>
            <a:ext cx="2305782" cy="553998"/>
          </a:xfrm>
          <a:prstGeom prst="rect">
            <a:avLst/>
          </a:prstGeom>
          <a:noFill/>
        </p:spPr>
        <p:txBody>
          <a:bodyPr wrap="square" rtlCol="0">
            <a:spAutoFit/>
          </a:bodyPr>
          <a:lstStyle/>
          <a:p>
            <a:pPr algn="r"/>
            <a:r>
              <a:rPr lang="it-IT" sz="1050" b="1" dirty="0">
                <a:latin typeface="Arial" panose="020B0604020202020204" pitchFamily="34" charset="0"/>
                <a:cs typeface="Arial" panose="020B0604020202020204" pitchFamily="34" charset="0"/>
              </a:rPr>
              <a:t>Valori europei e Next Generation EU </a:t>
            </a:r>
            <a:r>
              <a:rPr lang="it-IT" sz="1050" dirty="0">
                <a:latin typeface="Arial" panose="020B0604020202020204" pitchFamily="34" charset="0"/>
                <a:cs typeface="Arial" panose="020B0604020202020204" pitchFamily="34" charset="0"/>
              </a:rPr>
              <a:t>– </a:t>
            </a:r>
            <a:r>
              <a:rPr lang="it-IT" sz="900" dirty="0">
                <a:latin typeface="Arial" panose="020B0604020202020204" pitchFamily="34" charset="0"/>
                <a:cs typeface="Arial" panose="020B0604020202020204" pitchFamily="34" charset="0"/>
              </a:rPr>
              <a:t>Giacomo Delledonne </a:t>
            </a:r>
            <a:r>
              <a:rPr lang="it-IT" sz="900" i="1" dirty="0">
                <a:latin typeface="Arial" panose="020B0604020202020204" pitchFamily="34" charset="0"/>
                <a:cs typeface="Arial" panose="020B0604020202020204" pitchFamily="34" charset="0"/>
              </a:rPr>
              <a:t>Istituto </a:t>
            </a:r>
            <a:r>
              <a:rPr lang="it-IT" sz="900" i="1" dirty="0" err="1">
                <a:latin typeface="Arial" panose="020B0604020202020204" pitchFamily="34" charset="0"/>
                <a:cs typeface="Arial" panose="020B0604020202020204" pitchFamily="34" charset="0"/>
              </a:rPr>
              <a:t>Dirpolis</a:t>
            </a:r>
            <a:r>
              <a:rPr lang="it-IT" sz="900" i="1" dirty="0">
                <a:latin typeface="Arial" panose="020B0604020202020204" pitchFamily="34" charset="0"/>
                <a:cs typeface="Arial" panose="020B0604020202020204" pitchFamily="34" charset="0"/>
              </a:rPr>
              <a:t>, Scuola Superiore Sant’Anna</a:t>
            </a:r>
          </a:p>
        </p:txBody>
      </p:sp>
      <p:sp>
        <p:nvSpPr>
          <p:cNvPr id="8" name="CasellaDiTesto 7">
            <a:extLst>
              <a:ext uri="{FF2B5EF4-FFF2-40B4-BE49-F238E27FC236}">
                <a16:creationId xmlns:a16="http://schemas.microsoft.com/office/drawing/2014/main" id="{ABD30692-81FA-ED40-A11C-249608AB90C0}"/>
              </a:ext>
            </a:extLst>
          </p:cNvPr>
          <p:cNvSpPr txBox="1"/>
          <p:nvPr/>
        </p:nvSpPr>
        <p:spPr>
          <a:xfrm>
            <a:off x="1000547" y="1660439"/>
            <a:ext cx="7142905" cy="1015663"/>
          </a:xfrm>
          <a:prstGeom prst="rect">
            <a:avLst/>
          </a:prstGeom>
          <a:noFill/>
        </p:spPr>
        <p:txBody>
          <a:bodyPr wrap="square" rtlCol="0">
            <a:spAutoFit/>
          </a:bodyPr>
          <a:lstStyle/>
          <a:p>
            <a:r>
              <a:rPr lang="it-IT" sz="2000" dirty="0">
                <a:latin typeface="Titillium Web Light" pitchFamily="2" charset="77"/>
                <a:cs typeface="Arial" panose="020B0604020202020204" pitchFamily="34" charset="0"/>
              </a:rPr>
              <a:t>Polonia e Ungheria: perché se ne parla?</a:t>
            </a:r>
          </a:p>
          <a:p>
            <a:endParaRPr lang="it-IT" sz="2000" dirty="0">
              <a:latin typeface="Titillium Web Light" pitchFamily="2" charset="77"/>
              <a:cs typeface="Arial" panose="020B0604020202020204" pitchFamily="34" charset="0"/>
            </a:endParaRPr>
          </a:p>
          <a:p>
            <a:r>
              <a:rPr lang="it-IT" sz="2000" dirty="0">
                <a:latin typeface="Titillium Web Light" pitchFamily="2" charset="77"/>
                <a:cs typeface="Arial" panose="020B0604020202020204" pitchFamily="34" charset="0"/>
              </a:rPr>
              <a:t>Una delle crisi dell’ultimo decennio</a:t>
            </a:r>
          </a:p>
        </p:txBody>
      </p:sp>
      <p:pic>
        <p:nvPicPr>
          <p:cNvPr id="3" name="Immagine 2" descr="Immagine che contiene tuta, abbigliamento, vestito, abiti&#10;&#10;Descrizione generata automaticamente">
            <a:extLst>
              <a:ext uri="{FF2B5EF4-FFF2-40B4-BE49-F238E27FC236}">
                <a16:creationId xmlns:a16="http://schemas.microsoft.com/office/drawing/2014/main" id="{734F6B36-2FC7-BB80-ECF7-73A18D2C3E99}"/>
              </a:ext>
            </a:extLst>
          </p:cNvPr>
          <p:cNvPicPr>
            <a:picLocks noChangeAspect="1"/>
          </p:cNvPicPr>
          <p:nvPr/>
        </p:nvPicPr>
        <p:blipFill>
          <a:blip r:embed="rId3"/>
          <a:stretch>
            <a:fillRect/>
          </a:stretch>
        </p:blipFill>
        <p:spPr>
          <a:xfrm>
            <a:off x="4790720" y="2168270"/>
            <a:ext cx="4272256" cy="2404670"/>
          </a:xfrm>
          <a:prstGeom prst="rect">
            <a:avLst/>
          </a:prstGeom>
        </p:spPr>
      </p:pic>
    </p:spTree>
    <p:extLst>
      <p:ext uri="{BB962C8B-B14F-4D97-AF65-F5344CB8AC3E}">
        <p14:creationId xmlns:p14="http://schemas.microsoft.com/office/powerpoint/2010/main" val="2710190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53AA53F3-9DA6-AD48-BE14-A21C66F44BBA}"/>
              </a:ext>
            </a:extLst>
          </p:cNvPr>
          <p:cNvPicPr>
            <a:picLocks noChangeAspect="1"/>
          </p:cNvPicPr>
          <p:nvPr/>
        </p:nvPicPr>
        <p:blipFill>
          <a:blip r:embed="rId2"/>
          <a:stretch>
            <a:fillRect/>
          </a:stretch>
        </p:blipFill>
        <p:spPr>
          <a:xfrm>
            <a:off x="0" y="0"/>
            <a:ext cx="9144000" cy="5143500"/>
          </a:xfrm>
          <a:prstGeom prst="rect">
            <a:avLst/>
          </a:prstGeom>
        </p:spPr>
      </p:pic>
      <p:sp>
        <p:nvSpPr>
          <p:cNvPr id="7" name="CasellaDiTesto 6">
            <a:extLst>
              <a:ext uri="{FF2B5EF4-FFF2-40B4-BE49-F238E27FC236}">
                <a16:creationId xmlns:a16="http://schemas.microsoft.com/office/drawing/2014/main" id="{EEFC1905-85AF-324A-9ACA-FB93A506E9FC}"/>
              </a:ext>
            </a:extLst>
          </p:cNvPr>
          <p:cNvSpPr txBox="1"/>
          <p:nvPr/>
        </p:nvSpPr>
        <p:spPr>
          <a:xfrm>
            <a:off x="6383293" y="400997"/>
            <a:ext cx="2305782" cy="553998"/>
          </a:xfrm>
          <a:prstGeom prst="rect">
            <a:avLst/>
          </a:prstGeom>
          <a:noFill/>
        </p:spPr>
        <p:txBody>
          <a:bodyPr wrap="square" rtlCol="0">
            <a:spAutoFit/>
          </a:bodyPr>
          <a:lstStyle/>
          <a:p>
            <a:pPr algn="r"/>
            <a:r>
              <a:rPr lang="it-IT" sz="1050" b="1" dirty="0">
                <a:latin typeface="Arial" panose="020B0604020202020204" pitchFamily="34" charset="0"/>
                <a:cs typeface="Arial" panose="020B0604020202020204" pitchFamily="34" charset="0"/>
              </a:rPr>
              <a:t>Valori europei e Next Generation EU </a:t>
            </a:r>
            <a:r>
              <a:rPr lang="it-IT" sz="1050" dirty="0">
                <a:latin typeface="Arial" panose="020B0604020202020204" pitchFamily="34" charset="0"/>
                <a:cs typeface="Arial" panose="020B0604020202020204" pitchFamily="34" charset="0"/>
              </a:rPr>
              <a:t>– </a:t>
            </a:r>
            <a:r>
              <a:rPr lang="it-IT" sz="900" dirty="0">
                <a:latin typeface="Arial" panose="020B0604020202020204" pitchFamily="34" charset="0"/>
                <a:cs typeface="Arial" panose="020B0604020202020204" pitchFamily="34" charset="0"/>
              </a:rPr>
              <a:t>Giacomo Delledonne </a:t>
            </a:r>
            <a:r>
              <a:rPr lang="it-IT" sz="900" i="1" dirty="0">
                <a:latin typeface="Arial" panose="020B0604020202020204" pitchFamily="34" charset="0"/>
                <a:cs typeface="Arial" panose="020B0604020202020204" pitchFamily="34" charset="0"/>
              </a:rPr>
              <a:t>Istituto </a:t>
            </a:r>
            <a:r>
              <a:rPr lang="it-IT" sz="900" i="1" dirty="0" err="1">
                <a:latin typeface="Arial" panose="020B0604020202020204" pitchFamily="34" charset="0"/>
                <a:cs typeface="Arial" panose="020B0604020202020204" pitchFamily="34" charset="0"/>
              </a:rPr>
              <a:t>Dirpolis</a:t>
            </a:r>
            <a:r>
              <a:rPr lang="it-IT" sz="900" i="1" dirty="0">
                <a:latin typeface="Arial" panose="020B0604020202020204" pitchFamily="34" charset="0"/>
                <a:cs typeface="Arial" panose="020B0604020202020204" pitchFamily="34" charset="0"/>
              </a:rPr>
              <a:t>, Scuola Superiore Sant’Anna</a:t>
            </a:r>
          </a:p>
        </p:txBody>
      </p:sp>
      <p:sp>
        <p:nvSpPr>
          <p:cNvPr id="8" name="CasellaDiTesto 7">
            <a:extLst>
              <a:ext uri="{FF2B5EF4-FFF2-40B4-BE49-F238E27FC236}">
                <a16:creationId xmlns:a16="http://schemas.microsoft.com/office/drawing/2014/main" id="{ABD30692-81FA-ED40-A11C-249608AB90C0}"/>
              </a:ext>
            </a:extLst>
          </p:cNvPr>
          <p:cNvSpPr txBox="1"/>
          <p:nvPr/>
        </p:nvSpPr>
        <p:spPr>
          <a:xfrm>
            <a:off x="1000547" y="1660439"/>
            <a:ext cx="7142905" cy="3477875"/>
          </a:xfrm>
          <a:prstGeom prst="rect">
            <a:avLst/>
          </a:prstGeom>
          <a:noFill/>
        </p:spPr>
        <p:txBody>
          <a:bodyPr wrap="square" rtlCol="0">
            <a:spAutoFit/>
          </a:bodyPr>
          <a:lstStyle/>
          <a:p>
            <a:r>
              <a:rPr lang="it-IT" sz="2000" dirty="0">
                <a:latin typeface="Titillium Web Light" pitchFamily="2" charset="77"/>
                <a:cs typeface="Arial" panose="020B0604020202020204" pitchFamily="34" charset="0"/>
              </a:rPr>
              <a:t>Regolamento (UE, </a:t>
            </a:r>
            <a:r>
              <a:rPr lang="it-IT" sz="2000" dirty="0" err="1">
                <a:latin typeface="Titillium Web Light" pitchFamily="2" charset="77"/>
                <a:cs typeface="Arial" panose="020B0604020202020204" pitchFamily="34" charset="0"/>
              </a:rPr>
              <a:t>Euratom</a:t>
            </a:r>
            <a:r>
              <a:rPr lang="it-IT" sz="2000" dirty="0">
                <a:latin typeface="Titillium Web Light" pitchFamily="2" charset="77"/>
                <a:cs typeface="Arial" panose="020B0604020202020204" pitchFamily="34" charset="0"/>
              </a:rPr>
              <a:t>) 2020/2092 relativo a un regime generale di condizionalità per la protezione del bilancio dell’Unione</a:t>
            </a:r>
          </a:p>
          <a:p>
            <a:endParaRPr lang="it-IT" sz="2000" dirty="0">
              <a:latin typeface="Titillium Web Light" pitchFamily="2" charset="77"/>
              <a:cs typeface="Arial" panose="020B0604020202020204" pitchFamily="34" charset="0"/>
            </a:endParaRPr>
          </a:p>
          <a:p>
            <a:r>
              <a:rPr lang="it-IT" sz="2000" dirty="0">
                <a:latin typeface="Titillium Web Light" pitchFamily="2" charset="77"/>
                <a:cs typeface="Arial" panose="020B0604020202020204" pitchFamily="34" charset="0"/>
              </a:rPr>
              <a:t>Due trattative parallele: quadro finanziario pluriennale e Next Generation EU </a:t>
            </a:r>
          </a:p>
          <a:p>
            <a:endParaRPr lang="it-IT" sz="2000" dirty="0">
              <a:latin typeface="Titillium Web Light" pitchFamily="2" charset="77"/>
              <a:cs typeface="Arial" panose="020B0604020202020204" pitchFamily="34" charset="0"/>
            </a:endParaRPr>
          </a:p>
          <a:p>
            <a:r>
              <a:rPr lang="it-IT" sz="2000" dirty="0">
                <a:latin typeface="Titillium Web Light" pitchFamily="2" charset="77"/>
                <a:cs typeface="Arial" panose="020B0604020202020204" pitchFamily="34" charset="0"/>
              </a:rPr>
              <a:t>Art. 3: violazione dei «principi dello Stato di diritto» (con esempi)</a:t>
            </a:r>
          </a:p>
          <a:p>
            <a:endParaRPr lang="it-IT" sz="2000" dirty="0">
              <a:latin typeface="Titillium Web Light" pitchFamily="2" charset="77"/>
              <a:cs typeface="Arial" panose="020B0604020202020204" pitchFamily="34" charset="0"/>
            </a:endParaRPr>
          </a:p>
          <a:p>
            <a:r>
              <a:rPr lang="it-IT" sz="2000" dirty="0">
                <a:latin typeface="Titillium Web Light" pitchFamily="2" charset="77"/>
                <a:cs typeface="Arial" panose="020B0604020202020204" pitchFamily="34" charset="0"/>
              </a:rPr>
              <a:t>Sono adottate «opportune misure» se le violazioni compromettono la sana gestione finanziaria del bilancio dell’Unione o la tutela degli interessi finanziari dell’Unione.</a:t>
            </a:r>
          </a:p>
        </p:txBody>
      </p:sp>
    </p:spTree>
    <p:extLst>
      <p:ext uri="{BB962C8B-B14F-4D97-AF65-F5344CB8AC3E}">
        <p14:creationId xmlns:p14="http://schemas.microsoft.com/office/powerpoint/2010/main" val="278350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53AA53F3-9DA6-AD48-BE14-A21C66F44BBA}"/>
              </a:ext>
            </a:extLst>
          </p:cNvPr>
          <p:cNvPicPr>
            <a:picLocks noChangeAspect="1"/>
          </p:cNvPicPr>
          <p:nvPr/>
        </p:nvPicPr>
        <p:blipFill>
          <a:blip r:embed="rId2"/>
          <a:stretch>
            <a:fillRect/>
          </a:stretch>
        </p:blipFill>
        <p:spPr>
          <a:xfrm>
            <a:off x="0" y="0"/>
            <a:ext cx="9144000" cy="5143500"/>
          </a:xfrm>
          <a:prstGeom prst="rect">
            <a:avLst/>
          </a:prstGeom>
        </p:spPr>
      </p:pic>
      <p:sp>
        <p:nvSpPr>
          <p:cNvPr id="7" name="CasellaDiTesto 6">
            <a:extLst>
              <a:ext uri="{FF2B5EF4-FFF2-40B4-BE49-F238E27FC236}">
                <a16:creationId xmlns:a16="http://schemas.microsoft.com/office/drawing/2014/main" id="{EEFC1905-85AF-324A-9ACA-FB93A506E9FC}"/>
              </a:ext>
            </a:extLst>
          </p:cNvPr>
          <p:cNvSpPr txBox="1"/>
          <p:nvPr/>
        </p:nvSpPr>
        <p:spPr>
          <a:xfrm>
            <a:off x="6383293" y="400997"/>
            <a:ext cx="2305782" cy="553998"/>
          </a:xfrm>
          <a:prstGeom prst="rect">
            <a:avLst/>
          </a:prstGeom>
          <a:noFill/>
        </p:spPr>
        <p:txBody>
          <a:bodyPr wrap="square" rtlCol="0">
            <a:spAutoFit/>
          </a:bodyPr>
          <a:lstStyle/>
          <a:p>
            <a:pPr algn="r"/>
            <a:r>
              <a:rPr lang="it-IT" sz="1050" b="1" dirty="0">
                <a:latin typeface="Arial" panose="020B0604020202020204" pitchFamily="34" charset="0"/>
                <a:cs typeface="Arial" panose="020B0604020202020204" pitchFamily="34" charset="0"/>
              </a:rPr>
              <a:t>Valori europei e Next Generation EU </a:t>
            </a:r>
            <a:r>
              <a:rPr lang="it-IT" sz="1050" dirty="0">
                <a:latin typeface="Arial" panose="020B0604020202020204" pitchFamily="34" charset="0"/>
                <a:cs typeface="Arial" panose="020B0604020202020204" pitchFamily="34" charset="0"/>
              </a:rPr>
              <a:t>– </a:t>
            </a:r>
            <a:r>
              <a:rPr lang="it-IT" sz="900" dirty="0">
                <a:latin typeface="Arial" panose="020B0604020202020204" pitchFamily="34" charset="0"/>
                <a:cs typeface="Arial" panose="020B0604020202020204" pitchFamily="34" charset="0"/>
              </a:rPr>
              <a:t>Giacomo Delledonne </a:t>
            </a:r>
            <a:r>
              <a:rPr lang="it-IT" sz="900" i="1" dirty="0">
                <a:latin typeface="Arial" panose="020B0604020202020204" pitchFamily="34" charset="0"/>
                <a:cs typeface="Arial" panose="020B0604020202020204" pitchFamily="34" charset="0"/>
              </a:rPr>
              <a:t>Istituto </a:t>
            </a:r>
            <a:r>
              <a:rPr lang="it-IT" sz="900" i="1" dirty="0" err="1">
                <a:latin typeface="Arial" panose="020B0604020202020204" pitchFamily="34" charset="0"/>
                <a:cs typeface="Arial" panose="020B0604020202020204" pitchFamily="34" charset="0"/>
              </a:rPr>
              <a:t>Dirpolis</a:t>
            </a:r>
            <a:r>
              <a:rPr lang="it-IT" sz="900" i="1" dirty="0">
                <a:latin typeface="Arial" panose="020B0604020202020204" pitchFamily="34" charset="0"/>
                <a:cs typeface="Arial" panose="020B0604020202020204" pitchFamily="34" charset="0"/>
              </a:rPr>
              <a:t>, Scuola Superiore Sant’Anna</a:t>
            </a:r>
          </a:p>
        </p:txBody>
      </p:sp>
      <p:sp>
        <p:nvSpPr>
          <p:cNvPr id="8" name="CasellaDiTesto 7">
            <a:extLst>
              <a:ext uri="{FF2B5EF4-FFF2-40B4-BE49-F238E27FC236}">
                <a16:creationId xmlns:a16="http://schemas.microsoft.com/office/drawing/2014/main" id="{ABD30692-81FA-ED40-A11C-249608AB90C0}"/>
              </a:ext>
            </a:extLst>
          </p:cNvPr>
          <p:cNvSpPr txBox="1"/>
          <p:nvPr/>
        </p:nvSpPr>
        <p:spPr>
          <a:xfrm>
            <a:off x="1000547" y="1648864"/>
            <a:ext cx="7142905" cy="3477875"/>
          </a:xfrm>
          <a:prstGeom prst="rect">
            <a:avLst/>
          </a:prstGeom>
          <a:noFill/>
        </p:spPr>
        <p:txBody>
          <a:bodyPr wrap="square" rtlCol="0">
            <a:spAutoFit/>
          </a:bodyPr>
          <a:lstStyle/>
          <a:p>
            <a:r>
              <a:rPr lang="it-IT" sz="2000" dirty="0">
                <a:latin typeface="Titillium Web Light" pitchFamily="2" charset="77"/>
                <a:cs typeface="Arial" panose="020B0604020202020204" pitchFamily="34" charset="0"/>
              </a:rPr>
              <a:t>Quali misure? Sospensione dei pagamenti, riduzione dei programmi…</a:t>
            </a:r>
          </a:p>
          <a:p>
            <a:r>
              <a:rPr lang="it-IT" sz="2000" dirty="0">
                <a:latin typeface="Titillium Web Light" pitchFamily="2" charset="77"/>
                <a:cs typeface="Arial" panose="020B0604020202020204" pitchFamily="34" charset="0"/>
              </a:rPr>
              <a:t>- Si applica anche al Dispositivo per la ripresa e la resilienza (Next Generation EU)</a:t>
            </a:r>
          </a:p>
          <a:p>
            <a:endParaRPr lang="it-IT" sz="2000" dirty="0">
              <a:latin typeface="Titillium Web Light" pitchFamily="2" charset="77"/>
              <a:cs typeface="Arial" panose="020B0604020202020204" pitchFamily="34" charset="0"/>
            </a:endParaRPr>
          </a:p>
          <a:p>
            <a:r>
              <a:rPr lang="it-IT" sz="2000" dirty="0">
                <a:latin typeface="Titillium Web Light" pitchFamily="2" charset="77"/>
                <a:cs typeface="Arial" panose="020B0604020202020204" pitchFamily="34" charset="0"/>
              </a:rPr>
              <a:t>Procedura attivata dalla Commissione – La decisione finale spetta al Consiglio (in cui siedono i rappresentanti degli Stati membri) a maggioranza qualificata</a:t>
            </a:r>
          </a:p>
          <a:p>
            <a:endParaRPr lang="it-IT" sz="2000" dirty="0">
              <a:latin typeface="Titillium Web Light" pitchFamily="2" charset="77"/>
              <a:cs typeface="Arial" panose="020B0604020202020204" pitchFamily="34" charset="0"/>
            </a:endParaRPr>
          </a:p>
          <a:p>
            <a:r>
              <a:rPr lang="it-IT" sz="2000" dirty="0">
                <a:latin typeface="Titillium Web Light" pitchFamily="2" charset="77"/>
                <a:cs typeface="Arial" panose="020B0604020202020204" pitchFamily="34" charset="0"/>
              </a:rPr>
              <a:t>Il «freno di emergenza»: uno strumento a garanzia dello Stato membro coinvolto</a:t>
            </a:r>
          </a:p>
        </p:txBody>
      </p:sp>
    </p:spTree>
    <p:extLst>
      <p:ext uri="{BB962C8B-B14F-4D97-AF65-F5344CB8AC3E}">
        <p14:creationId xmlns:p14="http://schemas.microsoft.com/office/powerpoint/2010/main" val="2778884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53AA53F3-9DA6-AD48-BE14-A21C66F44BBA}"/>
              </a:ext>
            </a:extLst>
          </p:cNvPr>
          <p:cNvPicPr>
            <a:picLocks noChangeAspect="1"/>
          </p:cNvPicPr>
          <p:nvPr/>
        </p:nvPicPr>
        <p:blipFill>
          <a:blip r:embed="rId2"/>
          <a:stretch>
            <a:fillRect/>
          </a:stretch>
        </p:blipFill>
        <p:spPr>
          <a:xfrm>
            <a:off x="0" y="0"/>
            <a:ext cx="9144000" cy="5143500"/>
          </a:xfrm>
          <a:prstGeom prst="rect">
            <a:avLst/>
          </a:prstGeom>
        </p:spPr>
      </p:pic>
      <p:sp>
        <p:nvSpPr>
          <p:cNvPr id="7" name="CasellaDiTesto 6">
            <a:extLst>
              <a:ext uri="{FF2B5EF4-FFF2-40B4-BE49-F238E27FC236}">
                <a16:creationId xmlns:a16="http://schemas.microsoft.com/office/drawing/2014/main" id="{EEFC1905-85AF-324A-9ACA-FB93A506E9FC}"/>
              </a:ext>
            </a:extLst>
          </p:cNvPr>
          <p:cNvSpPr txBox="1"/>
          <p:nvPr/>
        </p:nvSpPr>
        <p:spPr>
          <a:xfrm>
            <a:off x="6383293" y="400997"/>
            <a:ext cx="2305782" cy="553998"/>
          </a:xfrm>
          <a:prstGeom prst="rect">
            <a:avLst/>
          </a:prstGeom>
          <a:noFill/>
        </p:spPr>
        <p:txBody>
          <a:bodyPr wrap="square" rtlCol="0">
            <a:spAutoFit/>
          </a:bodyPr>
          <a:lstStyle/>
          <a:p>
            <a:pPr algn="r"/>
            <a:r>
              <a:rPr lang="it-IT" sz="1050" b="1" dirty="0">
                <a:latin typeface="Arial" panose="020B0604020202020204" pitchFamily="34" charset="0"/>
                <a:cs typeface="Arial" panose="020B0604020202020204" pitchFamily="34" charset="0"/>
              </a:rPr>
              <a:t>Valori europei e Next Generation EU </a:t>
            </a:r>
            <a:r>
              <a:rPr lang="it-IT" sz="1050" dirty="0">
                <a:latin typeface="Arial" panose="020B0604020202020204" pitchFamily="34" charset="0"/>
                <a:cs typeface="Arial" panose="020B0604020202020204" pitchFamily="34" charset="0"/>
              </a:rPr>
              <a:t>– </a:t>
            </a:r>
            <a:r>
              <a:rPr lang="it-IT" sz="900" dirty="0">
                <a:latin typeface="Arial" panose="020B0604020202020204" pitchFamily="34" charset="0"/>
                <a:cs typeface="Arial" panose="020B0604020202020204" pitchFamily="34" charset="0"/>
              </a:rPr>
              <a:t>Giacomo Delledonne </a:t>
            </a:r>
            <a:r>
              <a:rPr lang="it-IT" sz="900" i="1" dirty="0">
                <a:latin typeface="Arial" panose="020B0604020202020204" pitchFamily="34" charset="0"/>
                <a:cs typeface="Arial" panose="020B0604020202020204" pitchFamily="34" charset="0"/>
              </a:rPr>
              <a:t>Istituto </a:t>
            </a:r>
            <a:r>
              <a:rPr lang="it-IT" sz="900" i="1" dirty="0" err="1">
                <a:latin typeface="Arial" panose="020B0604020202020204" pitchFamily="34" charset="0"/>
                <a:cs typeface="Arial" panose="020B0604020202020204" pitchFamily="34" charset="0"/>
              </a:rPr>
              <a:t>Dirpolis</a:t>
            </a:r>
            <a:r>
              <a:rPr lang="it-IT" sz="900" i="1" dirty="0">
                <a:latin typeface="Arial" panose="020B0604020202020204" pitchFamily="34" charset="0"/>
                <a:cs typeface="Arial" panose="020B0604020202020204" pitchFamily="34" charset="0"/>
              </a:rPr>
              <a:t>, Scuola Superiore Sant’Anna</a:t>
            </a:r>
          </a:p>
        </p:txBody>
      </p:sp>
      <p:sp>
        <p:nvSpPr>
          <p:cNvPr id="8" name="CasellaDiTesto 7">
            <a:extLst>
              <a:ext uri="{FF2B5EF4-FFF2-40B4-BE49-F238E27FC236}">
                <a16:creationId xmlns:a16="http://schemas.microsoft.com/office/drawing/2014/main" id="{ABD30692-81FA-ED40-A11C-249608AB90C0}"/>
              </a:ext>
            </a:extLst>
          </p:cNvPr>
          <p:cNvSpPr txBox="1"/>
          <p:nvPr/>
        </p:nvSpPr>
        <p:spPr>
          <a:xfrm>
            <a:off x="1000547" y="1648864"/>
            <a:ext cx="7142905" cy="3170099"/>
          </a:xfrm>
          <a:prstGeom prst="rect">
            <a:avLst/>
          </a:prstGeom>
          <a:noFill/>
        </p:spPr>
        <p:txBody>
          <a:bodyPr wrap="square" rtlCol="0">
            <a:spAutoFit/>
          </a:bodyPr>
          <a:lstStyle/>
          <a:p>
            <a:r>
              <a:rPr lang="it-IT" sz="2000" dirty="0">
                <a:latin typeface="Titillium Web Light" pitchFamily="2" charset="77"/>
                <a:cs typeface="Arial" panose="020B0604020202020204" pitchFamily="34" charset="0"/>
              </a:rPr>
              <a:t>Il regolamento avrebbe dovuto trovare applicazione dal 1 gennaio 2021</a:t>
            </a:r>
          </a:p>
          <a:p>
            <a:endParaRPr lang="it-IT" sz="2000" dirty="0">
              <a:latin typeface="Titillium Web Light" pitchFamily="2" charset="77"/>
              <a:cs typeface="Arial" panose="020B0604020202020204" pitchFamily="34" charset="0"/>
            </a:endParaRPr>
          </a:p>
          <a:p>
            <a:r>
              <a:rPr lang="it-IT" sz="2000" dirty="0">
                <a:latin typeface="Titillium Web Light" pitchFamily="2" charset="77"/>
                <a:cs typeface="Arial" panose="020B0604020202020204" pitchFamily="34" charset="0"/>
              </a:rPr>
              <a:t>Dichiarazione interpretativa del Consiglio europeo</a:t>
            </a:r>
          </a:p>
          <a:p>
            <a:pPr marL="342900" indent="-342900">
              <a:buFont typeface="Arial" panose="020B0604020202020204" pitchFamily="34" charset="0"/>
              <a:buChar char="•"/>
            </a:pPr>
            <a:r>
              <a:rPr lang="it-IT" sz="2000" dirty="0">
                <a:latin typeface="Titillium Web Light" pitchFamily="2" charset="77"/>
                <a:cs typeface="Arial" panose="020B0604020202020204" pitchFamily="34" charset="0"/>
                <a:sym typeface="Wingdings" panose="05000000000000000000" pitchFamily="2" charset="2"/>
              </a:rPr>
              <a:t>Occorrono (a) linee guida e (b) una metodologia di valutazione</a:t>
            </a:r>
          </a:p>
          <a:p>
            <a:pPr marL="342900" indent="-342900">
              <a:buFont typeface="Arial" panose="020B0604020202020204" pitchFamily="34" charset="0"/>
              <a:buChar char="•"/>
            </a:pPr>
            <a:r>
              <a:rPr lang="it-IT" sz="2000" dirty="0">
                <a:latin typeface="Titillium Web Light" pitchFamily="2" charset="77"/>
                <a:cs typeface="Arial" panose="020B0604020202020204" pitchFamily="34" charset="0"/>
                <a:sym typeface="Wingdings" panose="05000000000000000000" pitchFamily="2" charset="2"/>
              </a:rPr>
              <a:t>Se viene presentato un ricorso per annullamento, bisognerà attendere almeno fino alla pubblicazione della </a:t>
            </a:r>
            <a:r>
              <a:rPr lang="it-IT" sz="2000" b="1" dirty="0">
                <a:latin typeface="Titillium Web Light" pitchFamily="2" charset="77"/>
                <a:cs typeface="Arial" panose="020B0604020202020204" pitchFamily="34" charset="0"/>
                <a:sym typeface="Wingdings" panose="05000000000000000000" pitchFamily="2" charset="2"/>
              </a:rPr>
              <a:t>sentenza della Corte di giustizia dell’UE</a:t>
            </a:r>
          </a:p>
          <a:p>
            <a:pPr marL="342900" indent="-342900">
              <a:buFont typeface="Arial" panose="020B0604020202020204" pitchFamily="34" charset="0"/>
              <a:buChar char="•"/>
            </a:pPr>
            <a:r>
              <a:rPr lang="it-IT" sz="2000" dirty="0">
                <a:latin typeface="Titillium Web Light" pitchFamily="2" charset="77"/>
                <a:cs typeface="Arial" panose="020B0604020202020204" pitchFamily="34" charset="0"/>
                <a:sym typeface="Wingdings" panose="05000000000000000000" pitchFamily="2" charset="2"/>
              </a:rPr>
              <a:t>La Commissione non proporrà l’adozione di misure fino alla messa a punto delle </a:t>
            </a:r>
            <a:r>
              <a:rPr lang="it-IT" sz="2000" b="1" dirty="0">
                <a:latin typeface="Titillium Web Light" pitchFamily="2" charset="77"/>
                <a:cs typeface="Arial" panose="020B0604020202020204" pitchFamily="34" charset="0"/>
                <a:sym typeface="Wingdings" panose="05000000000000000000" pitchFamily="2" charset="2"/>
              </a:rPr>
              <a:t>linee guida</a:t>
            </a:r>
            <a:endParaRPr lang="it-IT" sz="2000" dirty="0">
              <a:latin typeface="Titillium Web Light" pitchFamily="2" charset="77"/>
              <a:cs typeface="Arial" panose="020B0604020202020204" pitchFamily="34" charset="0"/>
            </a:endParaRPr>
          </a:p>
        </p:txBody>
      </p:sp>
    </p:spTree>
    <p:extLst>
      <p:ext uri="{BB962C8B-B14F-4D97-AF65-F5344CB8AC3E}">
        <p14:creationId xmlns:p14="http://schemas.microsoft.com/office/powerpoint/2010/main" val="1944238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53AA53F3-9DA6-AD48-BE14-A21C66F44BBA}"/>
              </a:ext>
            </a:extLst>
          </p:cNvPr>
          <p:cNvPicPr>
            <a:picLocks noChangeAspect="1"/>
          </p:cNvPicPr>
          <p:nvPr/>
        </p:nvPicPr>
        <p:blipFill>
          <a:blip r:embed="rId2"/>
          <a:stretch>
            <a:fillRect/>
          </a:stretch>
        </p:blipFill>
        <p:spPr>
          <a:xfrm>
            <a:off x="0" y="0"/>
            <a:ext cx="9144000" cy="5143500"/>
          </a:xfrm>
          <a:prstGeom prst="rect">
            <a:avLst/>
          </a:prstGeom>
        </p:spPr>
      </p:pic>
      <p:sp>
        <p:nvSpPr>
          <p:cNvPr id="7" name="CasellaDiTesto 6">
            <a:extLst>
              <a:ext uri="{FF2B5EF4-FFF2-40B4-BE49-F238E27FC236}">
                <a16:creationId xmlns:a16="http://schemas.microsoft.com/office/drawing/2014/main" id="{EEFC1905-85AF-324A-9ACA-FB93A506E9FC}"/>
              </a:ext>
            </a:extLst>
          </p:cNvPr>
          <p:cNvSpPr txBox="1"/>
          <p:nvPr/>
        </p:nvSpPr>
        <p:spPr>
          <a:xfrm>
            <a:off x="6383293" y="400997"/>
            <a:ext cx="2305782" cy="553998"/>
          </a:xfrm>
          <a:prstGeom prst="rect">
            <a:avLst/>
          </a:prstGeom>
          <a:noFill/>
        </p:spPr>
        <p:txBody>
          <a:bodyPr wrap="square" rtlCol="0">
            <a:spAutoFit/>
          </a:bodyPr>
          <a:lstStyle/>
          <a:p>
            <a:pPr algn="r"/>
            <a:r>
              <a:rPr lang="it-IT" sz="1050" b="1" dirty="0">
                <a:latin typeface="Arial" panose="020B0604020202020204" pitchFamily="34" charset="0"/>
                <a:cs typeface="Arial" panose="020B0604020202020204" pitchFamily="34" charset="0"/>
              </a:rPr>
              <a:t>Valori europei e Next Generation EU </a:t>
            </a:r>
            <a:r>
              <a:rPr lang="it-IT" sz="1050" dirty="0">
                <a:latin typeface="Arial" panose="020B0604020202020204" pitchFamily="34" charset="0"/>
                <a:cs typeface="Arial" panose="020B0604020202020204" pitchFamily="34" charset="0"/>
              </a:rPr>
              <a:t>– </a:t>
            </a:r>
            <a:r>
              <a:rPr lang="it-IT" sz="900" dirty="0">
                <a:latin typeface="Arial" panose="020B0604020202020204" pitchFamily="34" charset="0"/>
                <a:cs typeface="Arial" panose="020B0604020202020204" pitchFamily="34" charset="0"/>
              </a:rPr>
              <a:t>Giacomo Delledonne </a:t>
            </a:r>
            <a:r>
              <a:rPr lang="it-IT" sz="900" i="1" dirty="0">
                <a:latin typeface="Arial" panose="020B0604020202020204" pitchFamily="34" charset="0"/>
                <a:cs typeface="Arial" panose="020B0604020202020204" pitchFamily="34" charset="0"/>
              </a:rPr>
              <a:t>Istituto </a:t>
            </a:r>
            <a:r>
              <a:rPr lang="it-IT" sz="900" i="1" dirty="0" err="1">
                <a:latin typeface="Arial" panose="020B0604020202020204" pitchFamily="34" charset="0"/>
                <a:cs typeface="Arial" panose="020B0604020202020204" pitchFamily="34" charset="0"/>
              </a:rPr>
              <a:t>Dirpolis</a:t>
            </a:r>
            <a:r>
              <a:rPr lang="it-IT" sz="900" i="1" dirty="0">
                <a:latin typeface="Arial" panose="020B0604020202020204" pitchFamily="34" charset="0"/>
                <a:cs typeface="Arial" panose="020B0604020202020204" pitchFamily="34" charset="0"/>
              </a:rPr>
              <a:t>, Scuola Superiore Sant’Anna</a:t>
            </a:r>
          </a:p>
        </p:txBody>
      </p:sp>
      <p:sp>
        <p:nvSpPr>
          <p:cNvPr id="8" name="CasellaDiTesto 7">
            <a:extLst>
              <a:ext uri="{FF2B5EF4-FFF2-40B4-BE49-F238E27FC236}">
                <a16:creationId xmlns:a16="http://schemas.microsoft.com/office/drawing/2014/main" id="{ABD30692-81FA-ED40-A11C-249608AB90C0}"/>
              </a:ext>
            </a:extLst>
          </p:cNvPr>
          <p:cNvSpPr txBox="1"/>
          <p:nvPr/>
        </p:nvSpPr>
        <p:spPr>
          <a:xfrm>
            <a:off x="1000547" y="1648864"/>
            <a:ext cx="7142905" cy="3477875"/>
          </a:xfrm>
          <a:prstGeom prst="rect">
            <a:avLst/>
          </a:prstGeom>
          <a:noFill/>
        </p:spPr>
        <p:txBody>
          <a:bodyPr wrap="square" rtlCol="0">
            <a:spAutoFit/>
          </a:bodyPr>
          <a:lstStyle/>
          <a:p>
            <a:r>
              <a:rPr lang="it-IT" sz="2000" i="1" dirty="0">
                <a:latin typeface="Titillium Web Light" pitchFamily="2" charset="77"/>
                <a:cs typeface="Arial" panose="020B0604020202020204" pitchFamily="34" charset="0"/>
              </a:rPr>
              <a:t>Ungheria c. Parlamento europeo e Consiglio </a:t>
            </a:r>
            <a:r>
              <a:rPr lang="it-IT" sz="2000" dirty="0">
                <a:latin typeface="Titillium Web Light" pitchFamily="2" charset="77"/>
                <a:cs typeface="Arial" panose="020B0604020202020204" pitchFamily="34" charset="0"/>
              </a:rPr>
              <a:t>(C-156/21)</a:t>
            </a:r>
          </a:p>
          <a:p>
            <a:endParaRPr lang="it-IT" sz="2000" dirty="0">
              <a:latin typeface="Titillium Web Light" pitchFamily="2" charset="77"/>
              <a:cs typeface="Arial" panose="020B0604020202020204" pitchFamily="34" charset="0"/>
            </a:endParaRPr>
          </a:p>
          <a:p>
            <a:r>
              <a:rPr lang="it-IT" sz="1800" dirty="0">
                <a:latin typeface="Titillium Web Light" pitchFamily="2" charset="77"/>
                <a:cs typeface="Arial" panose="020B0604020202020204" pitchFamily="34" charset="0"/>
              </a:rPr>
              <a:t>«I valori contenuti nell’articolo 2 TUE sono stati identificati e sono condivisi dagli Stati membri. Essi definiscono l’identità stessa dell’Unione quale ordinamento giuridico comune. Pertanto, l’Unione deve essere in grado, nei limiti delle sue attribuzioni previste dai trattati, di difendere detti valori»</a:t>
            </a:r>
          </a:p>
          <a:p>
            <a:r>
              <a:rPr lang="it-IT" sz="1800" dirty="0">
                <a:latin typeface="Titillium Web Light" pitchFamily="2" charset="77"/>
                <a:cs typeface="Arial" panose="020B0604020202020204" pitchFamily="34" charset="0"/>
              </a:rPr>
              <a:t>«…l’articolo 2 TUE non costituisce una mera enunciazione di orientamenti o di intenti di natura politica, ma contiene valori che … fanno parte dell’identità stessa dell’Unione quale ordinamento giuridico comune, valori che sono concretizzati in principi che comportano obblighi giuridicamente vincolanti per gli Stati membri»</a:t>
            </a:r>
          </a:p>
        </p:txBody>
      </p:sp>
    </p:spTree>
    <p:extLst>
      <p:ext uri="{BB962C8B-B14F-4D97-AF65-F5344CB8AC3E}">
        <p14:creationId xmlns:p14="http://schemas.microsoft.com/office/powerpoint/2010/main" val="2439878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53AA53F3-9DA6-AD48-BE14-A21C66F44BBA}"/>
              </a:ext>
            </a:extLst>
          </p:cNvPr>
          <p:cNvPicPr>
            <a:picLocks noChangeAspect="1"/>
          </p:cNvPicPr>
          <p:nvPr/>
        </p:nvPicPr>
        <p:blipFill>
          <a:blip r:embed="rId2"/>
          <a:stretch>
            <a:fillRect/>
          </a:stretch>
        </p:blipFill>
        <p:spPr>
          <a:xfrm>
            <a:off x="0" y="0"/>
            <a:ext cx="9144000" cy="5143500"/>
          </a:xfrm>
          <a:prstGeom prst="rect">
            <a:avLst/>
          </a:prstGeom>
        </p:spPr>
      </p:pic>
      <p:sp>
        <p:nvSpPr>
          <p:cNvPr id="7" name="CasellaDiTesto 6">
            <a:extLst>
              <a:ext uri="{FF2B5EF4-FFF2-40B4-BE49-F238E27FC236}">
                <a16:creationId xmlns:a16="http://schemas.microsoft.com/office/drawing/2014/main" id="{EEFC1905-85AF-324A-9ACA-FB93A506E9FC}"/>
              </a:ext>
            </a:extLst>
          </p:cNvPr>
          <p:cNvSpPr txBox="1"/>
          <p:nvPr/>
        </p:nvSpPr>
        <p:spPr>
          <a:xfrm>
            <a:off x="6383293" y="400997"/>
            <a:ext cx="2305782" cy="553998"/>
          </a:xfrm>
          <a:prstGeom prst="rect">
            <a:avLst/>
          </a:prstGeom>
          <a:noFill/>
        </p:spPr>
        <p:txBody>
          <a:bodyPr wrap="square" rtlCol="0">
            <a:spAutoFit/>
          </a:bodyPr>
          <a:lstStyle/>
          <a:p>
            <a:pPr algn="r"/>
            <a:r>
              <a:rPr lang="it-IT" sz="1050" b="1" dirty="0">
                <a:latin typeface="Arial" panose="020B0604020202020204" pitchFamily="34" charset="0"/>
                <a:cs typeface="Arial" panose="020B0604020202020204" pitchFamily="34" charset="0"/>
              </a:rPr>
              <a:t>Valori europei e Next Generation EU </a:t>
            </a:r>
            <a:r>
              <a:rPr lang="it-IT" sz="1050" dirty="0">
                <a:latin typeface="Arial" panose="020B0604020202020204" pitchFamily="34" charset="0"/>
                <a:cs typeface="Arial" panose="020B0604020202020204" pitchFamily="34" charset="0"/>
              </a:rPr>
              <a:t>– </a:t>
            </a:r>
            <a:r>
              <a:rPr lang="it-IT" sz="900" dirty="0">
                <a:latin typeface="Arial" panose="020B0604020202020204" pitchFamily="34" charset="0"/>
                <a:cs typeface="Arial" panose="020B0604020202020204" pitchFamily="34" charset="0"/>
              </a:rPr>
              <a:t>Giacomo Delledonne </a:t>
            </a:r>
            <a:r>
              <a:rPr lang="it-IT" sz="900" i="1" dirty="0">
                <a:latin typeface="Arial" panose="020B0604020202020204" pitchFamily="34" charset="0"/>
                <a:cs typeface="Arial" panose="020B0604020202020204" pitchFamily="34" charset="0"/>
              </a:rPr>
              <a:t>Istituto </a:t>
            </a:r>
            <a:r>
              <a:rPr lang="it-IT" sz="900" i="1" dirty="0" err="1">
                <a:latin typeface="Arial" panose="020B0604020202020204" pitchFamily="34" charset="0"/>
                <a:cs typeface="Arial" panose="020B0604020202020204" pitchFamily="34" charset="0"/>
              </a:rPr>
              <a:t>Dirpolis</a:t>
            </a:r>
            <a:r>
              <a:rPr lang="it-IT" sz="900" i="1" dirty="0">
                <a:latin typeface="Arial" panose="020B0604020202020204" pitchFamily="34" charset="0"/>
                <a:cs typeface="Arial" panose="020B0604020202020204" pitchFamily="34" charset="0"/>
              </a:rPr>
              <a:t>, Scuola Superiore Sant’Anna</a:t>
            </a:r>
          </a:p>
        </p:txBody>
      </p:sp>
      <p:sp>
        <p:nvSpPr>
          <p:cNvPr id="8" name="CasellaDiTesto 7">
            <a:extLst>
              <a:ext uri="{FF2B5EF4-FFF2-40B4-BE49-F238E27FC236}">
                <a16:creationId xmlns:a16="http://schemas.microsoft.com/office/drawing/2014/main" id="{ABD30692-81FA-ED40-A11C-249608AB90C0}"/>
              </a:ext>
            </a:extLst>
          </p:cNvPr>
          <p:cNvSpPr txBox="1"/>
          <p:nvPr/>
        </p:nvSpPr>
        <p:spPr>
          <a:xfrm>
            <a:off x="1000547" y="1648864"/>
            <a:ext cx="7142905" cy="3170099"/>
          </a:xfrm>
          <a:prstGeom prst="rect">
            <a:avLst/>
          </a:prstGeom>
          <a:noFill/>
        </p:spPr>
        <p:txBody>
          <a:bodyPr wrap="square" rtlCol="0">
            <a:spAutoFit/>
          </a:bodyPr>
          <a:lstStyle/>
          <a:p>
            <a:r>
              <a:rPr lang="it-IT" sz="2000" i="1" dirty="0">
                <a:latin typeface="Titillium Web Light" pitchFamily="2" charset="77"/>
                <a:cs typeface="Arial" panose="020B0604020202020204" pitchFamily="34" charset="0"/>
              </a:rPr>
              <a:t>Ungheria c. Parlamento europeo e Consiglio </a:t>
            </a:r>
            <a:r>
              <a:rPr lang="it-IT" sz="2000" dirty="0">
                <a:latin typeface="Titillium Web Light" pitchFamily="2" charset="77"/>
                <a:cs typeface="Arial" panose="020B0604020202020204" pitchFamily="34" charset="0"/>
              </a:rPr>
              <a:t>(C-156/21)</a:t>
            </a:r>
          </a:p>
          <a:p>
            <a:endParaRPr lang="it-IT" sz="2000" dirty="0">
              <a:latin typeface="Titillium Web Light" pitchFamily="2" charset="77"/>
              <a:cs typeface="Arial" panose="020B0604020202020204" pitchFamily="34" charset="0"/>
            </a:endParaRPr>
          </a:p>
          <a:p>
            <a:r>
              <a:rPr lang="it-IT" sz="2000" dirty="0">
                <a:latin typeface="Titillium Web Light" pitchFamily="2" charset="77"/>
                <a:cs typeface="Arial" panose="020B0604020202020204" pitchFamily="34" charset="0"/>
              </a:rPr>
              <a:t>«Orbene, anche se, come risulta dall’articolo 4, paragrafo 2, TUE, l’Unione rispetta l’identità nazionale degli Stati membri, insita nella loro struttura fondamentale, politica e costituzionale, cosicché tali Stati dispongono di una certa discrezionalità per garantire l’attuazione dei principi dello Stato di diritto, </a:t>
            </a:r>
            <a:r>
              <a:rPr lang="it-IT" sz="2000" u="sng" dirty="0">
                <a:latin typeface="Titillium Web Light" pitchFamily="2" charset="77"/>
                <a:cs typeface="Arial" panose="020B0604020202020204" pitchFamily="34" charset="0"/>
              </a:rPr>
              <a:t>ciò non comporta in alcun modo che tale obbligo di risultato possa variare da uno Stato membro all’altro</a:t>
            </a:r>
            <a:r>
              <a:rPr lang="it-IT" sz="2000" dirty="0">
                <a:latin typeface="Titillium Web Light" pitchFamily="2" charset="77"/>
                <a:cs typeface="Arial" panose="020B0604020202020204" pitchFamily="34" charset="0"/>
              </a:rPr>
              <a:t>»</a:t>
            </a:r>
          </a:p>
          <a:p>
            <a:endParaRPr lang="it-IT" sz="2000" dirty="0">
              <a:latin typeface="Titillium Web Light" pitchFamily="2" charset="77"/>
              <a:cs typeface="Arial" panose="020B0604020202020204" pitchFamily="34" charset="0"/>
            </a:endParaRPr>
          </a:p>
        </p:txBody>
      </p:sp>
    </p:spTree>
    <p:extLst>
      <p:ext uri="{BB962C8B-B14F-4D97-AF65-F5344CB8AC3E}">
        <p14:creationId xmlns:p14="http://schemas.microsoft.com/office/powerpoint/2010/main" val="341915765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F189F23FF6F13440877CA65BF4D665E9" ma:contentTypeVersion="13" ma:contentTypeDescription="Creare un nuovo documento." ma:contentTypeScope="" ma:versionID="abb3b9422faedc86012e08a32e8ca13a">
  <xsd:schema xmlns:xsd="http://www.w3.org/2001/XMLSchema" xmlns:xs="http://www.w3.org/2001/XMLSchema" xmlns:p="http://schemas.microsoft.com/office/2006/metadata/properties" xmlns:ns2="34a8a11b-fb1a-41e7-9204-0f00faa22368" xmlns:ns3="f70f5b3c-7ff2-4fcb-9c4f-d6007fafcd3e" targetNamespace="http://schemas.microsoft.com/office/2006/metadata/properties" ma:root="true" ma:fieldsID="a1e7aa8fd4951fed565e16dd047d8d81" ns2:_="" ns3:_="">
    <xsd:import namespace="34a8a11b-fb1a-41e7-9204-0f00faa22368"/>
    <xsd:import namespace="f70f5b3c-7ff2-4fcb-9c4f-d6007fafcd3e"/>
    <xsd:element name="properties">
      <xsd:complexType>
        <xsd:sequence>
          <xsd:element name="documentManagement">
            <xsd:complexType>
              <xsd:all>
                <xsd:element ref="ns2:MediaServiceMetadata" minOccurs="0"/>
                <xsd:element ref="ns2:MediaServiceFastMetadata" minOccurs="0"/>
                <xsd:element ref="ns2:MediaLengthInSecond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a8a11b-fb1a-41e7-9204-0f00faa2236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lcf76f155ced4ddcb4097134ff3c332f" ma:index="12" nillable="true" ma:taxonomy="true" ma:internalName="lcf76f155ced4ddcb4097134ff3c332f" ma:taxonomyFieldName="MediaServiceImageTags" ma:displayName="Tag immagine" ma:readOnly="false" ma:fieldId="{5cf76f15-5ced-4ddc-b409-7134ff3c332f}" ma:taxonomyMulti="true" ma:sspId="85c6b13a-6f66-42d7-991c-1657612cbd1f"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70f5b3c-7ff2-4fcb-9c4f-d6007fafcd3e"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61eeea6f-5dc3-4fdf-aa8f-5dbaf7a6c282}" ma:internalName="TaxCatchAll" ma:showField="CatchAllData" ma:web="f70f5b3c-7ff2-4fcb-9c4f-d6007fafcd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CB097EE-C2E2-4A41-A359-5B33552C658E}">
  <ds:schemaRefs>
    <ds:schemaRef ds:uri="http://schemas.microsoft.com/sharepoint/v3/contenttype/forms"/>
  </ds:schemaRefs>
</ds:datastoreItem>
</file>

<file path=customXml/itemProps2.xml><?xml version="1.0" encoding="utf-8"?>
<ds:datastoreItem xmlns:ds="http://schemas.openxmlformats.org/officeDocument/2006/customXml" ds:itemID="{183334FD-7917-4DEF-92A3-BF4D642D5E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a8a11b-fb1a-41e7-9204-0f00faa22368"/>
    <ds:schemaRef ds:uri="f70f5b3c-7ff2-4fcb-9c4f-d6007fafcd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TotalTime>
  <Words>703</Words>
  <Application>Microsoft Office PowerPoint</Application>
  <PresentationFormat>Presentazione su schermo (16:9)</PresentationFormat>
  <Paragraphs>51</Paragraphs>
  <Slides>11</Slides>
  <Notes>1</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11</vt:i4>
      </vt:variant>
    </vt:vector>
  </HeadingPairs>
  <TitlesOfParts>
    <vt:vector size="18" baseType="lpstr">
      <vt:lpstr>Arial</vt:lpstr>
      <vt:lpstr>Calibri</vt:lpstr>
      <vt:lpstr>Calibri Light</vt:lpstr>
      <vt:lpstr>Titillium Web</vt:lpstr>
      <vt:lpstr>Titillium Web ExtraLight</vt:lpstr>
      <vt:lpstr>Titillium Web Light</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Alessandra Marianelli</dc:creator>
  <cp:lastModifiedBy>Giacomo Delledonne</cp:lastModifiedBy>
  <cp:revision>10</cp:revision>
  <dcterms:created xsi:type="dcterms:W3CDTF">2021-09-06T15:43:11Z</dcterms:created>
  <dcterms:modified xsi:type="dcterms:W3CDTF">2025-06-19T13:47:16Z</dcterms:modified>
</cp:coreProperties>
</file>