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3"/>
  </p:notesMasterIdLst>
  <p:sldIdLst>
    <p:sldId id="256" r:id="rId2"/>
    <p:sldId id="271" r:id="rId3"/>
    <p:sldId id="360" r:id="rId4"/>
    <p:sldId id="386" r:id="rId5"/>
    <p:sldId id="371" r:id="rId6"/>
    <p:sldId id="390" r:id="rId7"/>
    <p:sldId id="391" r:id="rId8"/>
    <p:sldId id="392" r:id="rId9"/>
    <p:sldId id="388" r:id="rId10"/>
    <p:sldId id="389" r:id="rId11"/>
    <p:sldId id="260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86323" autoAdjust="0"/>
  </p:normalViewPr>
  <p:slideViewPr>
    <p:cSldViewPr>
      <p:cViewPr varScale="1">
        <p:scale>
          <a:sx n="48" d="100"/>
          <a:sy n="48" d="100"/>
        </p:scale>
        <p:origin x="528" y="26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5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acomo Delledonne" userId="d2996b4dd2837473" providerId="LiveId" clId="{9A562CA1-B48E-4A49-B9A8-19E89DC4B0D2}"/>
    <pc:docChg chg="undo redo custSel modSld">
      <pc:chgData name="Giacomo Delledonne" userId="d2996b4dd2837473" providerId="LiveId" clId="{9A562CA1-B48E-4A49-B9A8-19E89DC4B0D2}" dt="2023-03-24T07:29:07.079" v="441" actId="20577"/>
      <pc:docMkLst>
        <pc:docMk/>
      </pc:docMkLst>
      <pc:sldChg chg="modSp mod">
        <pc:chgData name="Giacomo Delledonne" userId="d2996b4dd2837473" providerId="LiveId" clId="{9A562CA1-B48E-4A49-B9A8-19E89DC4B0D2}" dt="2023-03-22T07:49:00.813" v="3" actId="20577"/>
        <pc:sldMkLst>
          <pc:docMk/>
          <pc:sldMk cId="2934696554" sldId="256"/>
        </pc:sldMkLst>
        <pc:spChg chg="mod">
          <ac:chgData name="Giacomo Delledonne" userId="d2996b4dd2837473" providerId="LiveId" clId="{9A562CA1-B48E-4A49-B9A8-19E89DC4B0D2}" dt="2023-03-22T07:49:00.813" v="3" actId="20577"/>
          <ac:spMkLst>
            <pc:docMk/>
            <pc:sldMk cId="2934696554" sldId="256"/>
            <ac:spMk id="3" creationId="{00000000-0000-0000-0000-000000000000}"/>
          </ac:spMkLst>
        </pc:spChg>
      </pc:sldChg>
      <pc:sldChg chg="modSp mod">
        <pc:chgData name="Giacomo Delledonne" userId="d2996b4dd2837473" providerId="LiveId" clId="{9A562CA1-B48E-4A49-B9A8-19E89DC4B0D2}" dt="2023-03-23T18:29:12.001" v="38" actId="20577"/>
        <pc:sldMkLst>
          <pc:docMk/>
          <pc:sldMk cId="2931641892" sldId="260"/>
        </pc:sldMkLst>
        <pc:spChg chg="mod">
          <ac:chgData name="Giacomo Delledonne" userId="d2996b4dd2837473" providerId="LiveId" clId="{9A562CA1-B48E-4A49-B9A8-19E89DC4B0D2}" dt="2023-03-23T18:28:48.449" v="35" actId="20577"/>
          <ac:spMkLst>
            <pc:docMk/>
            <pc:sldMk cId="2931641892" sldId="260"/>
            <ac:spMk id="4" creationId="{00000000-0000-0000-0000-000000000000}"/>
          </ac:spMkLst>
        </pc:spChg>
        <pc:spChg chg="mod">
          <ac:chgData name="Giacomo Delledonne" userId="d2996b4dd2837473" providerId="LiveId" clId="{9A562CA1-B48E-4A49-B9A8-19E89DC4B0D2}" dt="2023-03-23T18:29:12.001" v="38" actId="20577"/>
          <ac:spMkLst>
            <pc:docMk/>
            <pc:sldMk cId="2931641892" sldId="260"/>
            <ac:spMk id="5" creationId="{00000000-0000-0000-0000-000000000000}"/>
          </ac:spMkLst>
        </pc:spChg>
      </pc:sldChg>
      <pc:sldChg chg="modSp mod">
        <pc:chgData name="Giacomo Delledonne" userId="d2996b4dd2837473" providerId="LiveId" clId="{9A562CA1-B48E-4A49-B9A8-19E89DC4B0D2}" dt="2023-03-23T22:27:12.302" v="440" actId="20577"/>
        <pc:sldMkLst>
          <pc:docMk/>
          <pc:sldMk cId="953228967" sldId="389"/>
        </pc:sldMkLst>
        <pc:spChg chg="mod">
          <ac:chgData name="Giacomo Delledonne" userId="d2996b4dd2837473" providerId="LiveId" clId="{9A562CA1-B48E-4A49-B9A8-19E89DC4B0D2}" dt="2023-03-23T22:27:12.302" v="440" actId="20577"/>
          <ac:spMkLst>
            <pc:docMk/>
            <pc:sldMk cId="953228967" sldId="389"/>
            <ac:spMk id="3" creationId="{00000000-0000-0000-0000-000000000000}"/>
          </ac:spMkLst>
        </pc:spChg>
      </pc:sldChg>
      <pc:sldChg chg="modSp mod">
        <pc:chgData name="Giacomo Delledonne" userId="d2996b4dd2837473" providerId="LiveId" clId="{9A562CA1-B48E-4A49-B9A8-19E89DC4B0D2}" dt="2023-03-23T18:47:00.295" v="229" actId="20577"/>
        <pc:sldMkLst>
          <pc:docMk/>
          <pc:sldMk cId="1501213470" sldId="390"/>
        </pc:sldMkLst>
        <pc:spChg chg="mod">
          <ac:chgData name="Giacomo Delledonne" userId="d2996b4dd2837473" providerId="LiveId" clId="{9A562CA1-B48E-4A49-B9A8-19E89DC4B0D2}" dt="2023-03-23T18:47:00.295" v="229" actId="20577"/>
          <ac:spMkLst>
            <pc:docMk/>
            <pc:sldMk cId="1501213470" sldId="390"/>
            <ac:spMk id="3" creationId="{00000000-0000-0000-0000-000000000000}"/>
          </ac:spMkLst>
        </pc:spChg>
      </pc:sldChg>
      <pc:sldChg chg="modSp mod">
        <pc:chgData name="Giacomo Delledonne" userId="d2996b4dd2837473" providerId="LiveId" clId="{9A562CA1-B48E-4A49-B9A8-19E89DC4B0D2}" dt="2023-03-24T07:29:07.079" v="441" actId="20577"/>
        <pc:sldMkLst>
          <pc:docMk/>
          <pc:sldMk cId="756421914" sldId="392"/>
        </pc:sldMkLst>
        <pc:spChg chg="mod">
          <ac:chgData name="Giacomo Delledonne" userId="d2996b4dd2837473" providerId="LiveId" clId="{9A562CA1-B48E-4A49-B9A8-19E89DC4B0D2}" dt="2023-03-24T07:29:07.079" v="441" actId="20577"/>
          <ac:spMkLst>
            <pc:docMk/>
            <pc:sldMk cId="756421914" sldId="392"/>
            <ac:spMk id="3" creationId="{00000000-0000-0000-0000-000000000000}"/>
          </ac:spMkLst>
        </pc:spChg>
      </pc:sldChg>
    </pc:docChg>
  </pc:docChgLst>
  <pc:docChgLst>
    <pc:chgData name="Giacomo Delledonne" userId="d2996b4dd2837473" providerId="LiveId" clId="{9C455613-BA57-4598-B9B8-C2C95F2E93E9}"/>
    <pc:docChg chg="modSld">
      <pc:chgData name="Giacomo Delledonne" userId="d2996b4dd2837473" providerId="LiveId" clId="{9C455613-BA57-4598-B9B8-C2C95F2E93E9}" dt="2023-02-28T08:55:39.560" v="0" actId="1076"/>
      <pc:docMkLst>
        <pc:docMk/>
      </pc:docMkLst>
      <pc:sldChg chg="modSp mod">
        <pc:chgData name="Giacomo Delledonne" userId="d2996b4dd2837473" providerId="LiveId" clId="{9C455613-BA57-4598-B9B8-C2C95F2E93E9}" dt="2023-02-28T08:55:39.560" v="0" actId="1076"/>
        <pc:sldMkLst>
          <pc:docMk/>
          <pc:sldMk cId="1183665614" sldId="360"/>
        </pc:sldMkLst>
        <pc:picChg chg="mod">
          <ac:chgData name="Giacomo Delledonne" userId="d2996b4dd2837473" providerId="LiveId" clId="{9C455613-BA57-4598-B9B8-C2C95F2E93E9}" dt="2023-02-28T08:55:39.560" v="0" actId="1076"/>
          <ac:picMkLst>
            <pc:docMk/>
            <pc:sldMk cId="1183665614" sldId="360"/>
            <ac:picMk id="5" creationId="{70438575-F40C-473F-88F1-99B9C2D5979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AB2D0-6086-4AC8-A097-E0C7AD211EAA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02665-CD41-49C7-B808-CADBE817F348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99541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dirty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9C9F87BD-7F39-41D9-AF45-F7DB50157A7B}" type="slidenum">
              <a:rPr lang="it-IT" smtClean="0"/>
              <a:t>‹N›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A992555-556B-4635-B4ED-9D2920BF1DC0}" type="datetimeFigureOut">
              <a:rPr lang="it-IT" smtClean="0"/>
              <a:t>04/07/2025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ntannapisa.it/giacomo-delledonne" TargetMode="External"/><Relationship Id="rId2" Type="http://schemas.openxmlformats.org/officeDocument/2006/relationships/hyperlink" Target="mailto:giacomo.delledonne@santannapisa.i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5600" dirty="0">
                <a:latin typeface="Baskerville Old Face" pitchFamily="18" charset="0"/>
              </a:rPr>
              <a:t>Il </a:t>
            </a:r>
            <a:r>
              <a:rPr lang="fr-FR" sz="5600" dirty="0" err="1">
                <a:latin typeface="Baskerville Old Face" pitchFamily="18" charset="0"/>
              </a:rPr>
              <a:t>Parlamento</a:t>
            </a:r>
            <a:r>
              <a:rPr lang="fr-FR" sz="5600" dirty="0">
                <a:latin typeface="Baskerville Old Face" pitchFamily="18" charset="0"/>
              </a:rPr>
              <a:t> </a:t>
            </a:r>
            <a:r>
              <a:rPr lang="fr-FR" sz="5600" dirty="0" err="1">
                <a:latin typeface="Baskerville Old Face" pitchFamily="18" charset="0"/>
              </a:rPr>
              <a:t>europeo</a:t>
            </a:r>
            <a:br>
              <a:rPr lang="fr-FR" sz="5300" dirty="0">
                <a:latin typeface="Baskerville Old Face" pitchFamily="18" charset="0"/>
              </a:rPr>
            </a:br>
            <a:endParaRPr lang="en-US" sz="4600" dirty="0">
              <a:latin typeface="Baskerville Old Face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233264"/>
          </a:xfrm>
        </p:spPr>
        <p:txBody>
          <a:bodyPr>
            <a:normAutofit fontScale="92500" lnSpcReduction="20000"/>
          </a:bodyPr>
          <a:lstStyle/>
          <a:p>
            <a:r>
              <a:rPr lang="it-IT" dirty="0">
                <a:latin typeface="Baskerville Old Face" pitchFamily="18" charset="0"/>
              </a:rPr>
              <a:t>Giacomo Delledonne</a:t>
            </a:r>
          </a:p>
          <a:p>
            <a:endParaRPr lang="it-IT" dirty="0">
              <a:latin typeface="Baskerville Old Face" pitchFamily="18" charset="0"/>
            </a:endParaRPr>
          </a:p>
          <a:p>
            <a:r>
              <a:rPr lang="it-IT" dirty="0">
                <a:latin typeface="Baskerville Old Face" pitchFamily="18" charset="0"/>
              </a:rPr>
              <a:t>INSIDER: Innovazioni nel sistema della rappresentanza </a:t>
            </a:r>
            <a:r>
              <a:rPr lang="it-IT">
                <a:latin typeface="Baskerville Old Face" pitchFamily="18" charset="0"/>
              </a:rPr>
              <a:t>– 24 marzo 2023</a:t>
            </a:r>
            <a:endParaRPr lang="it-IT" dirty="0">
              <a:latin typeface="Baskerville Old Face" pitchFamily="18" charset="0"/>
            </a:endParaRPr>
          </a:p>
        </p:txBody>
      </p:sp>
      <p:pic>
        <p:nvPicPr>
          <p:cNvPr id="4" name="Immagine 2">
            <a:extLst>
              <a:ext uri="{FF2B5EF4-FFF2-40B4-BE49-F238E27FC236}">
                <a16:creationId xmlns:a16="http://schemas.microsoft.com/office/drawing/2014/main" id="{95649258-BE0A-D6DD-316D-37E685BE8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568549"/>
            <a:ext cx="3873624" cy="9187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magine 1">
            <a:extLst>
              <a:ext uri="{FF2B5EF4-FFF2-40B4-BE49-F238E27FC236}">
                <a16:creationId xmlns:a16="http://schemas.microsoft.com/office/drawing/2014/main" id="{D630A0AC-CA48-519A-5A8F-30F2DBB91D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48" y="694531"/>
            <a:ext cx="3648041" cy="718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4696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L’ascesa del Parlamento: un punto di vista costituzionalistico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Mutamento informale e formalizzato si alternano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Capacità di approfittare di due caratteristiche del mutamento costituzionale nell’UE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I trattati come </a:t>
            </a:r>
            <a:r>
              <a:rPr lang="it-IT" sz="3000" i="1" dirty="0">
                <a:latin typeface="Baskerville Old Face" panose="02020602080505020303" pitchFamily="18" charset="0"/>
              </a:rPr>
              <a:t>costituzione bilancio</a:t>
            </a:r>
            <a:r>
              <a:rPr lang="it-IT" sz="3000" dirty="0">
                <a:latin typeface="Baskerville Old Face" panose="02020602080505020303" pitchFamily="18" charset="0"/>
              </a:rPr>
              <a:t> (</a:t>
            </a:r>
            <a:r>
              <a:rPr lang="it-IT" sz="3000" dirty="0" err="1">
                <a:latin typeface="Baskerville Old Face" panose="02020602080505020303" pitchFamily="18" charset="0"/>
              </a:rPr>
              <a:t>Besselink</a:t>
            </a:r>
            <a:r>
              <a:rPr lang="it-IT" sz="3000">
                <a:latin typeface="Baskerville Old Face" panose="02020602080505020303" pitchFamily="18" charset="0"/>
              </a:rPr>
              <a:t>)</a:t>
            </a:r>
            <a:endParaRPr lang="it-IT" sz="3000" i="1" dirty="0">
              <a:latin typeface="Baskerville Old Face" panose="02020602080505020303" pitchFamily="18" charset="0"/>
            </a:endParaRP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Il processo semipermanente di revisione dei trattati (De </a:t>
            </a:r>
            <a:r>
              <a:rPr lang="it-IT" sz="3000" dirty="0" err="1">
                <a:latin typeface="Baskerville Old Face" panose="02020602080505020303" pitchFamily="18" charset="0"/>
              </a:rPr>
              <a:t>Witte</a:t>
            </a:r>
            <a:r>
              <a:rPr lang="it-IT" sz="3000" dirty="0">
                <a:latin typeface="Baskerville Old Face" panose="02020602080505020303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953228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543800" cy="2376264"/>
          </a:xfrm>
        </p:spPr>
        <p:txBody>
          <a:bodyPr/>
          <a:lstStyle/>
          <a:p>
            <a:r>
              <a:rPr lang="it-IT" i="1" dirty="0">
                <a:latin typeface="Baskerville Old Face" panose="02020602080505020303" pitchFamily="18" charset="0"/>
              </a:rPr>
              <a:t>Grazie per la vostra attenzione</a:t>
            </a:r>
            <a:r>
              <a:rPr lang="it-IT" i="1" dirty="0">
                <a:latin typeface="Baskerville Old Face" panose="02020602080505020303" pitchFamily="18" charset="0"/>
                <a:cs typeface="Times New Roman" panose="02020603050405020304" pitchFamily="18" charset="0"/>
              </a:rPr>
              <a:t>!</a:t>
            </a:r>
            <a:endParaRPr lang="it-IT" i="1" dirty="0">
              <a:latin typeface="Baskerville Old Face" panose="02020602080505020303" pitchFamily="18" charset="0"/>
            </a:endParaRPr>
          </a:p>
        </p:txBody>
      </p:sp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dirty="0">
                <a:latin typeface="Baskerville Old Face" pitchFamily="18" charset="0"/>
                <a:hlinkClick r:id="rId2"/>
              </a:rPr>
              <a:t>giacomo.delledonne@santannapisa.it</a:t>
            </a:r>
            <a:endParaRPr lang="it-IT" dirty="0">
              <a:latin typeface="Baskerville Old Face" pitchFamily="18" charset="0"/>
            </a:endParaRPr>
          </a:p>
          <a:p>
            <a:r>
              <a:rPr lang="it-IT" dirty="0">
                <a:latin typeface="Baskerville Old Face" pitchFamily="18" charset="0"/>
                <a:hlinkClick r:id="rId3"/>
              </a:rPr>
              <a:t>www.santannapisa.it/it/giacomo-delledonne</a:t>
            </a:r>
            <a:endParaRPr lang="it-IT" dirty="0">
              <a:latin typeface="Baskerville Old Face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1641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63802"/>
            <a:ext cx="76200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600" dirty="0">
                <a:latin typeface="Baskerville Old Face" panose="02020602080505020303" pitchFamily="18" charset="0"/>
              </a:rPr>
              <a:t>Rashomon a Strasburgo (e Bruxelles)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AE9821F1-4361-47D5-98A1-AD12F44C0C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33"/>
          <a:stretch/>
        </p:blipFill>
        <p:spPr>
          <a:xfrm>
            <a:off x="457200" y="1628800"/>
            <a:ext cx="7620000" cy="4800600"/>
          </a:xfrm>
          <a:noFill/>
        </p:spPr>
      </p:pic>
    </p:spTree>
    <p:extLst>
      <p:ext uri="{BB962C8B-B14F-4D97-AF65-F5344CB8AC3E}">
        <p14:creationId xmlns:p14="http://schemas.microsoft.com/office/powerpoint/2010/main" val="4169067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Il Parlamento europeo, visto dalle corti costituzionali nazionali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Ins="90000">
            <a:normAutofit/>
          </a:bodyPr>
          <a:lstStyle/>
          <a:p>
            <a:pPr lvl="1"/>
            <a:endParaRPr lang="en-GB" sz="3200" dirty="0">
              <a:latin typeface="Baskerville Old Face" panose="02020602080505020303" pitchFamily="18" charset="0"/>
            </a:endParaRPr>
          </a:p>
        </p:txBody>
      </p:sp>
      <p:pic>
        <p:nvPicPr>
          <p:cNvPr id="5" name="Immagine 4" descr="Immagine che contiene cielo, esterni, torre&#10;&#10;Descrizione generata automaticamente">
            <a:extLst>
              <a:ext uri="{FF2B5EF4-FFF2-40B4-BE49-F238E27FC236}">
                <a16:creationId xmlns:a16="http://schemas.microsoft.com/office/drawing/2014/main" id="{70438575-F40C-473F-88F1-99B9C2D597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3117086"/>
            <a:ext cx="2619375" cy="1743075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94FF096-332E-4509-9519-F0D838580207}"/>
              </a:ext>
            </a:extLst>
          </p:cNvPr>
          <p:cNvSpPr txBox="1"/>
          <p:nvPr/>
        </p:nvSpPr>
        <p:spPr>
          <a:xfrm>
            <a:off x="755576" y="4980802"/>
            <a:ext cx="49865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>
                <a:latin typeface="Baskerville Old Face" panose="02020602080505020303" pitchFamily="18" charset="0"/>
              </a:rPr>
              <a:t>«In quanto organo rappresentativo sovranazionale, anche dopo il trattato di Lisbona il Parlamento europeo – pur se ormai con una particolare enfasi sulla cittadinanza dell’Unione –  rimane un’assemblea rappresentativa di popoli legati fra loro da vincoli pattizi» (Tribunale costituzionale federale tedesco)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757F833-D840-4105-9C8C-9BB9758E8801}"/>
              </a:ext>
            </a:extLst>
          </p:cNvPr>
          <p:cNvSpPr txBox="1"/>
          <p:nvPr/>
        </p:nvSpPr>
        <p:spPr>
          <a:xfrm flipH="1">
            <a:off x="652060" y="1720840"/>
            <a:ext cx="255178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latin typeface="Baskerville Old Face" panose="02020602080505020303" pitchFamily="18" charset="0"/>
              </a:rPr>
              <a:t>«Il legislatore aveva buone ragioni per stabilire modalità di elezione che tendono a favorire la costituzione di maggioranze che permettano al PE di esercitare i suoi poteri legislativi, di bilancio e di controllo» (</a:t>
            </a:r>
            <a:r>
              <a:rPr lang="it-IT" dirty="0" err="1">
                <a:latin typeface="Baskerville Old Face" panose="02020602080505020303" pitchFamily="18" charset="0"/>
              </a:rPr>
              <a:t>Conseil</a:t>
            </a:r>
            <a:r>
              <a:rPr lang="it-IT" dirty="0">
                <a:latin typeface="Baskerville Old Face" panose="02020602080505020303" pitchFamily="18" charset="0"/>
              </a:rPr>
              <a:t> </a:t>
            </a:r>
            <a:r>
              <a:rPr lang="it-IT" dirty="0" err="1">
                <a:latin typeface="Baskerville Old Face" panose="02020602080505020303" pitchFamily="18" charset="0"/>
              </a:rPr>
              <a:t>constitutionnel</a:t>
            </a:r>
            <a:r>
              <a:rPr lang="it-IT" dirty="0">
                <a:latin typeface="Baskerville Old Face" panose="02020602080505020303" pitchFamily="18" charset="0"/>
              </a:rPr>
              <a:t> francese)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4D66994-CCCF-4FC1-837E-F0AF73A7D0A9}"/>
              </a:ext>
            </a:extLst>
          </p:cNvPr>
          <p:cNvSpPr txBox="1"/>
          <p:nvPr/>
        </p:nvSpPr>
        <p:spPr>
          <a:xfrm>
            <a:off x="5742093" y="1600200"/>
            <a:ext cx="280831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>
                <a:latin typeface="Baskerville Old Face" panose="02020602080505020303" pitchFamily="18" charset="0"/>
              </a:rPr>
              <a:t>«… il dato della indubbia trasformazione in senso parlamentare della forma di governo dell’Unione europea, quale ha preso a realizzarsi negli ultimi anni anche grazie alle modifiche introdotte dal Trattato di Lisbona … Indizi significativi di questa tendenza sono sicuramente il rafforzamento delle funzioni legislativa, di bilancio, controllo politico e consultiva del Parlamento europeo (art. 14, paragrafo 1, TUE e artt. 289 e 294 TFUE), fra cui spiccano la competenza di quest’ultimo a eleggere il Presidente della Commissione e la possibilità di approvare una mozione di censura alla stessa Commissione (art. 17, paragrafo 8, TUE)» (Corte costituzionale italiana)</a:t>
            </a:r>
          </a:p>
        </p:txBody>
      </p:sp>
    </p:spTree>
    <p:extLst>
      <p:ext uri="{BB962C8B-B14F-4D97-AF65-F5344CB8AC3E}">
        <p14:creationId xmlns:p14="http://schemas.microsoft.com/office/powerpoint/2010/main" val="1183665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Trasformazioni profonde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rIns="90000">
            <a:normAutofit lnSpcReduction="1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Fra le istituzioni originarie delle Comunità – non considerando, perciò, il Consiglio europeo – è quella che ha sperimentato i cambiamenti più importanti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Strutturali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Funzionali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«composto di rappresentanti dei cittadini dell’Unione (art. 14, par. 2, TUE)»: verso il pieno inveramento della </a:t>
            </a:r>
            <a:r>
              <a:rPr lang="it-IT" sz="3200" dirty="0" err="1">
                <a:latin typeface="Baskerville Old Face" panose="02020602080505020303" pitchFamily="18" charset="0"/>
              </a:rPr>
              <a:t>sovranazionalità</a:t>
            </a:r>
            <a:r>
              <a:rPr lang="it-IT" sz="3200" dirty="0">
                <a:latin typeface="Baskerville Old Face" panose="02020602080505020303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714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Quali regole elettorali per quale Parlamento?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fontScale="85000" lnSpcReduction="1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Proporzionalità </a:t>
            </a:r>
            <a:r>
              <a:rPr lang="it-IT" sz="3200" dirty="0" err="1">
                <a:latin typeface="Baskerville Old Face" panose="02020602080505020303" pitchFamily="18" charset="0"/>
              </a:rPr>
              <a:t>degressiva</a:t>
            </a:r>
            <a:r>
              <a:rPr lang="it-IT" sz="3200" dirty="0">
                <a:latin typeface="Baskerville Old Face" panose="02020602080505020303" pitchFamily="18" charset="0"/>
              </a:rPr>
              <a:t> (art. 14, par. 2, TUE)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«a metà strada fra il principio internazionalistico dell’uguaglianza degli Stati e il principio statuale di uguaglianza del voto» (</a:t>
            </a:r>
            <a:r>
              <a:rPr lang="it-IT" sz="3000" i="1" dirty="0" err="1">
                <a:latin typeface="Baskerville Old Face" panose="02020602080505020303" pitchFamily="18" charset="0"/>
              </a:rPr>
              <a:t>Lissabon-Urteil</a:t>
            </a:r>
            <a:r>
              <a:rPr lang="it-IT" sz="3000" dirty="0">
                <a:latin typeface="Baskerville Old Face" panose="02020602080505020303" pitchFamily="18" charset="0"/>
              </a:rPr>
              <a:t>)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Leggi elettorali nazionali e principi comuni posti dall’atto di Bruxelles del 1976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Art. 223, par. 1, TFUE: il PE elabora «un progetto volto a stabilire le disposizioni necessarie per permettere l’elezione dei suoi membri a suffragio universale diretto, secondo una procedura uniforme in tutti gli Stati membri o secondo principi comuni a tutti gli Stati membri»</a:t>
            </a:r>
          </a:p>
        </p:txBody>
      </p:sp>
    </p:spTree>
    <p:extLst>
      <p:ext uri="{BB962C8B-B14F-4D97-AF65-F5344CB8AC3E}">
        <p14:creationId xmlns:p14="http://schemas.microsoft.com/office/powerpoint/2010/main" val="109068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Una tendenza (limitata) alla convergenza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fontScale="92500" lnSpcReduction="2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Proporzionalismo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Possibilità di prevedere una soglia di sbarramento fino al 5%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Verso un </a:t>
            </a:r>
            <a:r>
              <a:rPr lang="it-IT" sz="3200" i="1" dirty="0">
                <a:latin typeface="Baskerville Old Face" panose="02020602080505020303" pitchFamily="18" charset="0"/>
              </a:rPr>
              <a:t>obbligo</a:t>
            </a:r>
            <a:r>
              <a:rPr lang="it-IT" sz="3200" dirty="0">
                <a:latin typeface="Baskerville Old Face" panose="02020602080505020303" pitchFamily="18" charset="0"/>
              </a:rPr>
              <a:t> per alcuni Stati membri di prevedere una soglia di sbarramento?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Decisione 2018/994/UE (non ratificata da Germania, Spagna e Cipro)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Come sono scelti i deputati europei?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Quale formato per le circoscrizioni?</a:t>
            </a:r>
          </a:p>
          <a:p>
            <a:pPr lvl="2"/>
            <a:r>
              <a:rPr lang="it-IT" sz="3000" i="1" dirty="0" err="1">
                <a:latin typeface="Baskerville Old Face" panose="02020602080505020303" pitchFamily="18" charset="0"/>
              </a:rPr>
              <a:t>Tribunal</a:t>
            </a:r>
            <a:r>
              <a:rPr lang="it-IT" sz="3000" i="1" dirty="0">
                <a:latin typeface="Baskerville Old Face" panose="02020602080505020303" pitchFamily="18" charset="0"/>
              </a:rPr>
              <a:t> </a:t>
            </a:r>
            <a:r>
              <a:rPr lang="it-IT" sz="3000" i="1" dirty="0" err="1">
                <a:latin typeface="Baskerville Old Face" panose="02020602080505020303" pitchFamily="18" charset="0"/>
              </a:rPr>
              <a:t>Constitucional</a:t>
            </a:r>
            <a:r>
              <a:rPr lang="it-IT" sz="3000" i="1" dirty="0">
                <a:latin typeface="Baskerville Old Face" panose="02020602080505020303" pitchFamily="18" charset="0"/>
              </a:rPr>
              <a:t> </a:t>
            </a:r>
            <a:r>
              <a:rPr lang="it-IT" sz="3000" dirty="0">
                <a:latin typeface="Baskerville Old Face" panose="02020602080505020303" pitchFamily="18" charset="0"/>
              </a:rPr>
              <a:t>spagnolo, sentenza n. 28/1991</a:t>
            </a:r>
          </a:p>
        </p:txBody>
      </p:sp>
    </p:spTree>
    <p:extLst>
      <p:ext uri="{BB962C8B-B14F-4D97-AF65-F5344CB8AC3E}">
        <p14:creationId xmlns:p14="http://schemas.microsoft.com/office/powerpoint/2010/main" val="15012134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Un filo rosso: la circoscrizione paneuropea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lnSpcReduction="1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Circoscrizione paneuropea</a:t>
            </a:r>
            <a:r>
              <a:rPr lang="it-IT" sz="3000" dirty="0">
                <a:latin typeface="Baskerville Old Face" panose="02020602080505020303" pitchFamily="18" charset="0"/>
              </a:rPr>
              <a:t> per cui concorrono liste transnazionali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Relazione </a:t>
            </a:r>
            <a:r>
              <a:rPr lang="it-IT" sz="3000" dirty="0" err="1">
                <a:latin typeface="Baskerville Old Face" panose="02020602080505020303" pitchFamily="18" charset="0"/>
              </a:rPr>
              <a:t>Anastassopoulos</a:t>
            </a:r>
            <a:r>
              <a:rPr lang="it-IT" sz="3000" dirty="0">
                <a:latin typeface="Baskerville Old Face" panose="02020602080505020303" pitchFamily="18" charset="0"/>
              </a:rPr>
              <a:t>: «contribuirebbe certamente a far emergere un’autentica coscienza politica europea e a costituire veri e propri partiti politici europei»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Rapporto Duff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Un modello per le federazioni plurinazionali?</a:t>
            </a:r>
          </a:p>
        </p:txBody>
      </p:sp>
    </p:spTree>
    <p:extLst>
      <p:ext uri="{BB962C8B-B14F-4D97-AF65-F5344CB8AC3E}">
        <p14:creationId xmlns:p14="http://schemas.microsoft.com/office/powerpoint/2010/main" val="1710715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Il più recente tentativo di compromesso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fontScale="77500" lnSpcReduction="2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Accordo fra PPE, S&amp;D, </a:t>
            </a:r>
            <a:r>
              <a:rPr lang="it-IT" sz="3200" dirty="0" err="1">
                <a:latin typeface="Baskerville Old Face" panose="02020602080505020303" pitchFamily="18" charset="0"/>
              </a:rPr>
              <a:t>Renew</a:t>
            </a:r>
            <a:r>
              <a:rPr lang="it-IT" sz="3200" dirty="0">
                <a:latin typeface="Baskerville Old Face" panose="02020602080505020303" pitchFamily="18" charset="0"/>
              </a:rPr>
              <a:t> Europe e </a:t>
            </a:r>
            <a:r>
              <a:rPr lang="it-IT" sz="3200">
                <a:latin typeface="Baskerville Old Face" panose="02020602080505020303" pitchFamily="18" charset="0"/>
              </a:rPr>
              <a:t>Verdi </a:t>
            </a:r>
            <a:r>
              <a:rPr lang="it-IT" sz="3200">
                <a:latin typeface="Baskerville Old Face" panose="02020602080505020303" pitchFamily="18" charset="0"/>
                <a:sym typeface="Wingdings" panose="05000000000000000000" pitchFamily="2" charset="2"/>
              </a:rPr>
              <a:t> risoluzione </a:t>
            </a:r>
            <a:r>
              <a:rPr lang="it-IT" sz="3200" dirty="0">
                <a:latin typeface="Baskerville Old Face" panose="02020602080505020303" pitchFamily="18" charset="0"/>
                <a:sym typeface="Wingdings" panose="05000000000000000000" pitchFamily="2" charset="2"/>
              </a:rPr>
              <a:t>legislativa del PE del 3 maggio 2022</a:t>
            </a:r>
            <a:endParaRPr lang="it-IT" sz="3200" dirty="0">
              <a:latin typeface="Baskerville Old Face" panose="02020602080505020303" pitchFamily="18" charset="0"/>
            </a:endParaRP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28 deputati eletti in una circoscrizione paneuropea con liste bloccate (e regole sulla composizione delle liste)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Elettorato attivo a 16 anni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Liste a composizione paritaria uomo-donna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Ciascun elettore dispone di due voti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Soglie nazionali non superiori al 5%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Una decisione di compromesso: partecipano al riparto dei seggi i partiti che hanno superato il 3,5% in Germania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Riserve del Consiglio (impatto sulla forma di governo dell’UE?)</a:t>
            </a:r>
          </a:p>
        </p:txBody>
      </p:sp>
    </p:spTree>
    <p:extLst>
      <p:ext uri="{BB962C8B-B14F-4D97-AF65-F5344CB8AC3E}">
        <p14:creationId xmlns:p14="http://schemas.microsoft.com/office/powerpoint/2010/main" val="756421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4100" dirty="0">
                <a:latin typeface="Baskerville Old Face" panose="02020602080505020303" pitchFamily="18" charset="0"/>
              </a:rPr>
              <a:t>Il punto di vista dei politologi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28800"/>
            <a:ext cx="7620000" cy="4800600"/>
          </a:xfrm>
        </p:spPr>
        <p:txBody>
          <a:bodyPr rIns="90000">
            <a:normAutofit fontScale="70000" lnSpcReduction="20000"/>
          </a:bodyPr>
          <a:lstStyle/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Strategie di </a:t>
            </a:r>
            <a:r>
              <a:rPr lang="it-IT" sz="3200" i="1" dirty="0">
                <a:latin typeface="Baskerville Old Face" panose="02020602080505020303" pitchFamily="18" charset="0"/>
              </a:rPr>
              <a:t>self-empowerment </a:t>
            </a:r>
            <a:r>
              <a:rPr lang="it-IT" sz="3200" dirty="0">
                <a:latin typeface="Baskerville Old Face" panose="02020602080505020303" pitchFamily="18" charset="0"/>
              </a:rPr>
              <a:t>del PE (</a:t>
            </a:r>
            <a:r>
              <a:rPr lang="it-IT" sz="3200" dirty="0" err="1">
                <a:latin typeface="Baskerville Old Face" panose="02020602080505020303" pitchFamily="18" charset="0"/>
              </a:rPr>
              <a:t>Héritier</a:t>
            </a:r>
            <a:r>
              <a:rPr lang="it-IT" sz="3200" dirty="0">
                <a:latin typeface="Baskerville Old Face" panose="02020602080505020303" pitchFamily="18" charset="0"/>
              </a:rPr>
              <a:t> et al.)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Capacità d’imporre sul terreno dell’informalità mutazioni successivamente consacrate nel diritto positivo (anche primario) </a:t>
            </a:r>
            <a:r>
              <a:rPr lang="it-IT" sz="3200" dirty="0">
                <a:latin typeface="Baskerville Old Face" panose="02020602080505020303" pitchFamily="18" charset="0"/>
                <a:sym typeface="Wingdings" panose="05000000000000000000" pitchFamily="2" charset="2"/>
              </a:rPr>
              <a:t> strategia della prima mossa o dell’azione unilaterale</a:t>
            </a:r>
            <a:endParaRPr lang="it-IT" sz="3200" dirty="0">
              <a:latin typeface="Baskerville Old Face" panose="02020602080505020303" pitchFamily="18" charset="0"/>
            </a:endParaRP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Un esempio: la nomina della Commissione europea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1980 (poco dopo le prime elezioni dirette): richiesta di discutere e votare sul Presidente designato della Commissione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1981: G. Thorn si presenta dinanzi al PE</a:t>
            </a:r>
          </a:p>
          <a:p>
            <a:pPr lvl="2"/>
            <a:r>
              <a:rPr lang="it-IT" sz="3000" dirty="0">
                <a:latin typeface="Baskerville Old Face" panose="02020602080505020303" pitchFamily="18" charset="0"/>
              </a:rPr>
              <a:t>Difficoltà di ritornare allo </a:t>
            </a:r>
            <a:r>
              <a:rPr lang="it-IT" sz="3000" i="1" dirty="0">
                <a:latin typeface="Baskerville Old Face" panose="02020602080505020303" pitchFamily="18" charset="0"/>
              </a:rPr>
              <a:t>status quo ante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Cooperazione PE-Commissione (la seconda cerca di accrescere la propria legittimità)</a:t>
            </a:r>
          </a:p>
          <a:p>
            <a:pPr lvl="1"/>
            <a:r>
              <a:rPr lang="it-IT" sz="3200" dirty="0">
                <a:latin typeface="Baskerville Old Face" panose="02020602080505020303" pitchFamily="18" charset="0"/>
              </a:rPr>
              <a:t>Un altro esempio (non consolidato): gli </a:t>
            </a:r>
            <a:r>
              <a:rPr lang="it-IT" sz="3200" i="1" dirty="0" err="1">
                <a:latin typeface="Baskerville Old Face" panose="02020602080505020303" pitchFamily="18" charset="0"/>
              </a:rPr>
              <a:t>Spitzenkandidaten</a:t>
            </a:r>
            <a:endParaRPr lang="it-IT" sz="3200" dirty="0">
              <a:latin typeface="Baskerville Old Face" panose="020206020805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533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iacente">
  <a:themeElements>
    <a:clrScheme name="Adiacente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iacente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0</TotalTime>
  <Words>778</Words>
  <Application>Microsoft Office PowerPoint</Application>
  <PresentationFormat>Presentazione su schermo (4:3)</PresentationFormat>
  <Paragraphs>58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Baskerville Old Face</vt:lpstr>
      <vt:lpstr>Calibri</vt:lpstr>
      <vt:lpstr>Cambria</vt:lpstr>
      <vt:lpstr>Adiacente</vt:lpstr>
      <vt:lpstr>Il Parlamento europeo </vt:lpstr>
      <vt:lpstr>Rashomon a Strasburgo (e Bruxelles)</vt:lpstr>
      <vt:lpstr>Il Parlamento europeo, visto dalle corti costituzionali nazionali</vt:lpstr>
      <vt:lpstr>Trasformazioni profonde</vt:lpstr>
      <vt:lpstr>Quali regole elettorali per quale Parlamento?</vt:lpstr>
      <vt:lpstr>Una tendenza (limitata) alla convergenza</vt:lpstr>
      <vt:lpstr>Un filo rosso: la circoscrizione paneuropea</vt:lpstr>
      <vt:lpstr>Il più recente tentativo di compromesso</vt:lpstr>
      <vt:lpstr>Il punto di vista dei politologi</vt:lpstr>
      <vt:lpstr>L’ascesa del Parlamento: un punto di vista costituzionalistico</vt:lpstr>
      <vt:lpstr>Grazie per la vostra attenzione!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crise de l’Eurozone: réponses supranationales et nationales</dc:title>
  <dc:creator>Giacomo</dc:creator>
  <cp:lastModifiedBy>Giacomo Delledonne</cp:lastModifiedBy>
  <cp:revision>228</cp:revision>
  <dcterms:created xsi:type="dcterms:W3CDTF">2012-11-16T20:47:26Z</dcterms:created>
  <dcterms:modified xsi:type="dcterms:W3CDTF">2025-07-04T06:30:06Z</dcterms:modified>
</cp:coreProperties>
</file>